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7" saveSubsetFonts="1" autoCompressPictures="0">
  <p:sldMasterIdLst>
    <p:sldMasterId id="2147483660" r:id="rId4"/>
  </p:sldMasterIdLst>
  <p:notesMasterIdLst>
    <p:notesMasterId r:id="rId27"/>
  </p:notesMasterIdLst>
  <p:sldIdLst>
    <p:sldId id="256" r:id="rId5"/>
    <p:sldId id="269" r:id="rId6"/>
    <p:sldId id="281" r:id="rId7"/>
    <p:sldId id="270" r:id="rId8"/>
    <p:sldId id="276" r:id="rId9"/>
    <p:sldId id="272" r:id="rId10"/>
    <p:sldId id="292" r:id="rId11"/>
    <p:sldId id="290" r:id="rId12"/>
    <p:sldId id="291" r:id="rId13"/>
    <p:sldId id="279" r:id="rId14"/>
    <p:sldId id="271" r:id="rId15"/>
    <p:sldId id="287" r:id="rId16"/>
    <p:sldId id="288" r:id="rId17"/>
    <p:sldId id="280" r:id="rId18"/>
    <p:sldId id="273" r:id="rId19"/>
    <p:sldId id="294" r:id="rId20"/>
    <p:sldId id="293" r:id="rId21"/>
    <p:sldId id="283" r:id="rId22"/>
    <p:sldId id="286" r:id="rId23"/>
    <p:sldId id="289" r:id="rId24"/>
    <p:sldId id="284" r:id="rId25"/>
    <p:sldId id="266"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F7A"/>
    <a:srgbClr val="798A96"/>
    <a:srgbClr val="39929B"/>
    <a:srgbClr val="2E4B53"/>
    <a:srgbClr val="94C227"/>
    <a:srgbClr val="F2652F"/>
    <a:srgbClr val="ECF2F4"/>
    <a:srgbClr val="D5C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29"/>
    <p:restoredTop sz="64457"/>
  </p:normalViewPr>
  <p:slideViewPr>
    <p:cSldViewPr snapToGrid="0" snapToObjects="1">
      <p:cViewPr>
        <p:scale>
          <a:sx n="83" d="100"/>
          <a:sy n="83" d="100"/>
        </p:scale>
        <p:origin x="1704" y="280"/>
      </p:cViewPr>
      <p:guideLst/>
    </p:cSldViewPr>
  </p:slideViewPr>
  <p:notesTextViewPr>
    <p:cViewPr>
      <p:scale>
        <a:sx n="1" d="1"/>
        <a:sy n="1" d="1"/>
      </p:scale>
      <p:origin x="0" y="-7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C1DBE-4261-7D41-A1CB-D19D14D5D110}" type="datetimeFigureOut">
              <a:rPr lang="en-US" smtClean="0"/>
              <a:t>12/9/21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6496F-9385-7745-9125-C996D31007FE}" type="slidenum">
              <a:rPr lang="en-US" smtClean="0"/>
              <a:t>‹#›</a:t>
            </a:fld>
            <a:endParaRPr lang="en-US"/>
          </a:p>
        </p:txBody>
      </p:sp>
    </p:spTree>
    <p:extLst>
      <p:ext uri="{BB962C8B-B14F-4D97-AF65-F5344CB8AC3E}">
        <p14:creationId xmlns:p14="http://schemas.microsoft.com/office/powerpoint/2010/main" val="3326579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26496F-9385-7745-9125-C996D31007FE}" type="slidenum">
              <a:rPr lang="en-US" smtClean="0"/>
              <a:t>7</a:t>
            </a:fld>
            <a:endParaRPr lang="en-US"/>
          </a:p>
        </p:txBody>
      </p:sp>
    </p:spTree>
    <p:extLst>
      <p:ext uri="{BB962C8B-B14F-4D97-AF65-F5344CB8AC3E}">
        <p14:creationId xmlns:p14="http://schemas.microsoft.com/office/powerpoint/2010/main" val="3419188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a:solidFill>
                  <a:schemeClr val="tx1"/>
                </a:solidFill>
                <a:effectLst/>
                <a:latin typeface="+mn-lt"/>
                <a:ea typeface="+mn-ea"/>
                <a:cs typeface="+mn-cs"/>
              </a:rPr>
              <a:t>So what is it? In order to understand the IOTA framework is, we have to first discuss DLTs. There are many ways that distributed ledger technology can be defined as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1</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2</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3</a:t>
            </a:r>
          </a:p>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F26496F-9385-7745-9125-C996D31007FE}" type="slidenum">
              <a:rPr lang="en-US" smtClean="0"/>
              <a:t>17</a:t>
            </a:fld>
            <a:endParaRPr lang="en-US"/>
          </a:p>
        </p:txBody>
      </p:sp>
    </p:spTree>
    <p:extLst>
      <p:ext uri="{BB962C8B-B14F-4D97-AF65-F5344CB8AC3E}">
        <p14:creationId xmlns:p14="http://schemas.microsoft.com/office/powerpoint/2010/main" val="279812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go a little deeper, I will quickly talk through an example of a DLT </a:t>
            </a:r>
          </a:p>
          <a:p>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Blockchain is the most popular form of DLT used in the industry today.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Three main components to any DLT :</a:t>
            </a:r>
          </a:p>
          <a:p>
            <a:pPr lvl="1"/>
            <a:r>
              <a:rPr lang="en-IE" sz="1200" kern="1200" dirty="0">
                <a:solidFill>
                  <a:schemeClr val="tx1"/>
                </a:solidFill>
                <a:effectLst/>
                <a:latin typeface="+mn-lt"/>
                <a:ea typeface="+mn-ea"/>
                <a:cs typeface="+mn-cs"/>
              </a:rPr>
              <a:t>Nodes – network of computers organised in a peer-to-peer architecture, that provide the network computing power. </a:t>
            </a:r>
          </a:p>
          <a:p>
            <a:pPr lvl="1"/>
            <a:r>
              <a:rPr lang="en-IE" sz="1200" kern="1200" dirty="0">
                <a:solidFill>
                  <a:schemeClr val="tx1"/>
                </a:solidFill>
                <a:effectLst/>
                <a:latin typeface="+mn-lt"/>
                <a:ea typeface="+mn-ea"/>
                <a:cs typeface="+mn-cs"/>
              </a:rPr>
              <a:t>Ledger – An authoritative order of valid transactions stored and shared on all nodes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Transactions – Data or value transfer between two parties</a:t>
            </a:r>
          </a:p>
          <a:p>
            <a:pPr lvl="1"/>
            <a:endParaRPr lang="en-IE" sz="1200" kern="1200" dirty="0">
              <a:solidFill>
                <a:schemeClr val="tx1"/>
              </a:solidFill>
              <a:effectLst/>
              <a:latin typeface="+mn-lt"/>
              <a:ea typeface="+mn-ea"/>
              <a:cs typeface="+mn-cs"/>
            </a:endParaRPr>
          </a:p>
          <a:p>
            <a:endParaRPr lang="en-US" dirty="0"/>
          </a:p>
          <a:p>
            <a:endParaRPr lang="en-US" dirty="0"/>
          </a:p>
          <a:p>
            <a:endParaRPr lang="en-US" dirty="0"/>
          </a:p>
          <a:p>
            <a:r>
              <a:rPr lang="en-GB" sz="1200" kern="1200" dirty="0">
                <a:solidFill>
                  <a:schemeClr val="tx1"/>
                </a:solidFill>
                <a:effectLst/>
                <a:latin typeface="+mn-lt"/>
                <a:ea typeface="+mn-ea"/>
                <a:cs typeface="+mn-cs"/>
              </a:rPr>
              <a:t>I’m going to walk through how a typical blockchain works. This is the bitcoin protocol, which is the most popular DLT built in 2008 using blockchain technology and really brought DLTs to centre stage. </a:t>
            </a:r>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 </a:t>
            </a:r>
          </a:p>
          <a:p>
            <a:r>
              <a:rPr lang="en-IE" sz="1200" kern="1200" dirty="0">
                <a:solidFill>
                  <a:schemeClr val="tx1"/>
                </a:solidFill>
                <a:effectLst/>
                <a:latin typeface="+mn-lt"/>
                <a:ea typeface="+mn-ea"/>
                <a:cs typeface="+mn-cs"/>
              </a:rPr>
              <a:t> </a:t>
            </a:r>
          </a:p>
          <a:p>
            <a:r>
              <a:rPr lang="en-IE" sz="1200" kern="1200" dirty="0">
                <a:solidFill>
                  <a:schemeClr val="tx1"/>
                </a:solidFill>
                <a:effectLst/>
                <a:latin typeface="+mn-lt"/>
                <a:ea typeface="+mn-ea"/>
                <a:cs typeface="+mn-cs"/>
              </a:rPr>
              <a:t>Here is a high level of how the network operates</a:t>
            </a:r>
          </a:p>
          <a:p>
            <a:r>
              <a:rPr lang="en-IE" sz="1200" kern="1200" dirty="0">
                <a:solidFill>
                  <a:schemeClr val="tx1"/>
                </a:solidFill>
                <a:effectLst/>
                <a:latin typeface="+mn-lt"/>
                <a:ea typeface="+mn-ea"/>
                <a:cs typeface="+mn-cs"/>
              </a:rPr>
              <a:t>1) Transactions, signed with a public key, get sent to all of the nodes for approval</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2) Network of computers solve an equation to confirm validity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3) Once the puzzle is solved,  these transactions are added to the cryptographically chained link of logical units called blocks and the transaction is complete </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F26496F-9385-7745-9125-C996D31007FE}" type="slidenum">
              <a:rPr lang="en-US" smtClean="0"/>
              <a:t>18</a:t>
            </a:fld>
            <a:endParaRPr lang="en-US"/>
          </a:p>
        </p:txBody>
      </p:sp>
    </p:spTree>
    <p:extLst>
      <p:ext uri="{BB962C8B-B14F-4D97-AF65-F5344CB8AC3E}">
        <p14:creationId xmlns:p14="http://schemas.microsoft.com/office/powerpoint/2010/main" val="3246785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my opinion, the best way to start understanding how blockchain works is to understand what a hash function is.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hash function is a function that takes a number of inputs produces an output of fixed length. So for example, the SHA256 hash function takes an arbitrary set of input data and maps it to a unique 64 digit signature output.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click twice </a:t>
            </a:r>
          </a:p>
          <a:p>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bitcoin network uses this exact hash function to validate blocks of transactions. In order to add a block of about 500 valid transactions to the shared ledger, nodes have to first solve a puzzle, by essentially guessing a valid SHA256 hash function output. This is also known as “mining”.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static input values to this hash function are the block number, the block id, the hash value from the previous block, valid signed transactions to be confirmed, (about 500) and a timestamp. There is only one input value that is variable and this is called a nonce.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With all the other input values static, the nodes loop through different nonce values until it outputs a valid hash value.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These valid hash values are set by the bitcoin source code, they change periodically, and at any given time there are very few of them. There’s about a 1.5*10-22 chance of calculating this, or about  ten minutes for a computer.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Once the block cracks the code, it gets to add the block to the ledger, and gets rewarded, typically in cryptocurrency.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we end up with is a chain of transaction data, called a ledger, broken into logical units, all dependently linked using hash values. </a:t>
            </a:r>
            <a:r>
              <a:rPr lang="en-IE" sz="1200" kern="1200" dirty="0">
                <a:solidFill>
                  <a:schemeClr val="tx1"/>
                </a:solidFill>
                <a:effectLst/>
                <a:latin typeface="+mn-lt"/>
                <a:ea typeface="+mn-ea"/>
                <a:cs typeface="+mn-cs"/>
              </a:rPr>
              <a:t>This makes the data immutable  because you can’t change the data.</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  If you changed it you would produce a different hash value. Because they’re all linked, If any hash value changed along the chain, this would invalidate the entire chain of blocks. It’s like trying to </a:t>
            </a:r>
            <a:r>
              <a:rPr lang="en-IE" sz="1200" kern="1200" dirty="0" err="1">
                <a:solidFill>
                  <a:schemeClr val="tx1"/>
                </a:solidFill>
                <a:effectLst/>
                <a:latin typeface="+mn-lt"/>
                <a:ea typeface="+mn-ea"/>
                <a:cs typeface="+mn-cs"/>
              </a:rPr>
              <a:t>unbake</a:t>
            </a:r>
            <a:r>
              <a:rPr lang="en-IE" sz="1200" kern="1200" dirty="0">
                <a:solidFill>
                  <a:schemeClr val="tx1"/>
                </a:solidFill>
                <a:effectLst/>
                <a:latin typeface="+mn-lt"/>
                <a:ea typeface="+mn-ea"/>
                <a:cs typeface="+mn-cs"/>
              </a:rPr>
              <a:t> a cake. The network operates on a “longest-chain-wins” system so only way to out-run the chain is if you had the majority of computational power in the network. </a:t>
            </a:r>
          </a:p>
          <a:p>
            <a:r>
              <a:rPr lang="en-IE" sz="1200" kern="1200" dirty="0">
                <a:solidFill>
                  <a:schemeClr val="tx1"/>
                </a:solidFill>
                <a:effectLst/>
                <a:latin typeface="+mn-lt"/>
                <a:ea typeface="+mn-ea"/>
                <a:cs typeface="+mn-cs"/>
              </a:rPr>
              <a:t> </a:t>
            </a:r>
          </a:p>
          <a:p>
            <a:r>
              <a:rPr lang="en-IE" sz="1200" kern="1200" dirty="0">
                <a:solidFill>
                  <a:schemeClr val="tx1"/>
                </a:solidFill>
                <a:effectLst/>
                <a:latin typeface="+mn-lt"/>
                <a:ea typeface="+mn-ea"/>
                <a:cs typeface="+mn-cs"/>
              </a:rPr>
              <a:t>So that’s how a typical blockchain works. There are many different kinds with their own nuances but this is a popular approach. </a:t>
            </a:r>
          </a:p>
          <a:p>
            <a:r>
              <a:rPr lang="en-IE" sz="1200" kern="1200" dirty="0">
                <a:solidFill>
                  <a:schemeClr val="tx1"/>
                </a:solidFill>
                <a:effectLst/>
                <a:latin typeface="+mn-lt"/>
                <a:ea typeface="+mn-ea"/>
                <a:cs typeface="+mn-cs"/>
              </a:rPr>
              <a:t> </a:t>
            </a:r>
          </a:p>
          <a:p>
            <a:r>
              <a:rPr lang="en-IE" sz="1200" kern="1200" dirty="0">
                <a:solidFill>
                  <a:schemeClr val="tx1"/>
                </a:solidFill>
                <a:effectLst/>
                <a:latin typeface="+mn-lt"/>
                <a:ea typeface="+mn-ea"/>
                <a:cs typeface="+mn-cs"/>
              </a:rPr>
              <a:t>With this approach we get data transparency, data immutability and security. Sounds great, so what’s the catch?  blockchains are not a silver-bullet solution.– It has a slow throughput and can have a huge environmental impact, and high transaction fees. To use our same example, the bitcoin network can only confirm 500 transactions every ten minutes and uses about 0.5% of the global energy consumption to run the network and cost more based on the network congestion. </a:t>
            </a:r>
          </a:p>
        </p:txBody>
      </p:sp>
      <p:sp>
        <p:nvSpPr>
          <p:cNvPr id="4" name="Slide Number Placeholder 3"/>
          <p:cNvSpPr>
            <a:spLocks noGrp="1"/>
          </p:cNvSpPr>
          <p:nvPr>
            <p:ph type="sldNum" sz="quarter" idx="5"/>
          </p:nvPr>
        </p:nvSpPr>
        <p:spPr/>
        <p:txBody>
          <a:bodyPr/>
          <a:lstStyle/>
          <a:p>
            <a:fld id="{2F26496F-9385-7745-9125-C996D31007FE}" type="slidenum">
              <a:rPr lang="en-US" smtClean="0"/>
              <a:t>19</a:t>
            </a:fld>
            <a:endParaRPr lang="en-US"/>
          </a:p>
        </p:txBody>
      </p:sp>
    </p:spTree>
    <p:extLst>
      <p:ext uri="{BB962C8B-B14F-4D97-AF65-F5344CB8AC3E}">
        <p14:creationId xmlns:p14="http://schemas.microsoft.com/office/powerpoint/2010/main" val="293984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IE" sz="1200" kern="1200" dirty="0">
                <a:solidFill>
                  <a:schemeClr val="tx1"/>
                </a:solidFill>
                <a:effectLst/>
                <a:latin typeface="+mn-lt"/>
                <a:ea typeface="+mn-ea"/>
                <a:cs typeface="+mn-cs"/>
              </a:rPr>
              <a:t>I fundamentally believe in DLT, but the current blockchain format does not scale well and consumes a vast amount of energy.</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 If you can imagine, if the bitcoin protocol only confirms 500 transactions per 10 minutes, then the use cases in terms of connected devices is limited.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What if we could get the benefits of DLT, with a higher throughput of </a:t>
            </a:r>
            <a:r>
              <a:rPr lang="en-IE" sz="1200" kern="1200" dirty="0" err="1">
                <a:solidFill>
                  <a:schemeClr val="tx1"/>
                </a:solidFill>
                <a:effectLst/>
                <a:latin typeface="+mn-lt"/>
                <a:ea typeface="+mn-ea"/>
                <a:cs typeface="+mn-cs"/>
              </a:rPr>
              <a:t>feeles</a:t>
            </a:r>
            <a:r>
              <a:rPr lang="en-IE" sz="1200" kern="1200" dirty="0">
                <a:solidFill>
                  <a:schemeClr val="tx1"/>
                </a:solidFill>
                <a:effectLst/>
                <a:latin typeface="+mn-lt"/>
                <a:ea typeface="+mn-ea"/>
                <a:cs typeface="+mn-cs"/>
              </a:rPr>
              <a:t> transactions using less computational energy?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This is where the IOTA framework comes in </a:t>
            </a:r>
            <a:endParaRPr lang="en-US" dirty="0"/>
          </a:p>
        </p:txBody>
      </p:sp>
      <p:sp>
        <p:nvSpPr>
          <p:cNvPr id="4" name="Slide Number Placeholder 3"/>
          <p:cNvSpPr>
            <a:spLocks noGrp="1"/>
          </p:cNvSpPr>
          <p:nvPr>
            <p:ph type="sldNum" sz="quarter" idx="5"/>
          </p:nvPr>
        </p:nvSpPr>
        <p:spPr/>
        <p:txBody>
          <a:bodyPr/>
          <a:lstStyle/>
          <a:p>
            <a:fld id="{2F26496F-9385-7745-9125-C996D31007FE}" type="slidenum">
              <a:rPr lang="en-US" smtClean="0"/>
              <a:t>20</a:t>
            </a:fld>
            <a:endParaRPr lang="en-US"/>
          </a:p>
        </p:txBody>
      </p:sp>
    </p:spTree>
    <p:extLst>
      <p:ext uri="{BB962C8B-B14F-4D97-AF65-F5344CB8AC3E}">
        <p14:creationId xmlns:p14="http://schemas.microsoft.com/office/powerpoint/2010/main" val="1174923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The IOTA framework is a DLT that was created in 2017 by the IOTA Foundation specifically for IoT devices to deal with these two issues. They are aiming to build a framework that enables fast micro-transactions in a m-2-m economy. </a:t>
            </a:r>
          </a:p>
          <a:p>
            <a:endParaRPr lang="en-US" dirty="0"/>
          </a:p>
          <a:p>
            <a:endParaRPr lang="en-US" dirty="0"/>
          </a:p>
          <a:p>
            <a:r>
              <a:rPr lang="en-US" dirty="0"/>
              <a:t>So again, IOTA is a DLT, that means we have a shared ledger, we have nodes and transactions. </a:t>
            </a:r>
          </a:p>
          <a:p>
            <a:endParaRPr lang="en-US" dirty="0"/>
          </a:p>
          <a:p>
            <a:r>
              <a:rPr lang="en-IE" sz="1200" kern="1200" dirty="0">
                <a:solidFill>
                  <a:schemeClr val="tx1"/>
                </a:solidFill>
                <a:effectLst/>
                <a:latin typeface="+mn-lt"/>
                <a:ea typeface="+mn-ea"/>
                <a:cs typeface="+mn-cs"/>
              </a:rPr>
              <a:t>The biggest difference between IOTA DLT and other blockchains is that it does not use blocks or mining. Instead, the IOTA foundation created what they called the tangle, which is data structure that they use for the shared ledger </a:t>
            </a:r>
          </a:p>
          <a:p>
            <a:endParaRPr lang="en-I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This makes the network feeless (as there is nobody to pay), it speeds up the transaction confirmation process and reduces the computational power required.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Again like our blockchain example, the network nodes (computers) store and share the ledger, enable read/write access to the ledger and validate transactions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kern="1200" dirty="0">
                <a:solidFill>
                  <a:schemeClr val="tx1"/>
                </a:solidFill>
                <a:effectLst/>
                <a:latin typeface="+mn-lt"/>
                <a:ea typeface="+mn-ea"/>
                <a:cs typeface="+mn-cs"/>
              </a:rPr>
              <a:t>The transactions are in the form 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F26496F-9385-7745-9125-C996D31007FE}" type="slidenum">
              <a:rPr lang="en-US" smtClean="0"/>
              <a:t>21</a:t>
            </a:fld>
            <a:endParaRPr lang="en-US"/>
          </a:p>
        </p:txBody>
      </p:sp>
    </p:spTree>
    <p:extLst>
      <p:ext uri="{BB962C8B-B14F-4D97-AF65-F5344CB8AC3E}">
        <p14:creationId xmlns:p14="http://schemas.microsoft.com/office/powerpoint/2010/main" val="3564551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this all pertain to my research? </a:t>
            </a:r>
          </a:p>
          <a:p>
            <a:endParaRPr lang="en-US" dirty="0"/>
          </a:p>
          <a:p>
            <a:endParaRPr lang="en-US" dirty="0"/>
          </a:p>
        </p:txBody>
      </p:sp>
      <p:sp>
        <p:nvSpPr>
          <p:cNvPr id="4" name="Slide Number Placeholder 3"/>
          <p:cNvSpPr>
            <a:spLocks noGrp="1"/>
          </p:cNvSpPr>
          <p:nvPr>
            <p:ph type="sldNum" sz="quarter" idx="5"/>
          </p:nvPr>
        </p:nvSpPr>
        <p:spPr/>
        <p:txBody>
          <a:bodyPr/>
          <a:lstStyle/>
          <a:p>
            <a:fld id="{2F26496F-9385-7745-9125-C996D31007FE}" type="slidenum">
              <a:rPr lang="en-US" smtClean="0"/>
              <a:t>24</a:t>
            </a:fld>
            <a:endParaRPr lang="en-US"/>
          </a:p>
        </p:txBody>
      </p:sp>
    </p:spTree>
    <p:extLst>
      <p:ext uri="{BB962C8B-B14F-4D97-AF65-F5344CB8AC3E}">
        <p14:creationId xmlns:p14="http://schemas.microsoft.com/office/powerpoint/2010/main" val="4208848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26496F-9385-7745-9125-C996D31007FE}" type="slidenum">
              <a:rPr lang="en-US" smtClean="0"/>
              <a:t>26</a:t>
            </a:fld>
            <a:endParaRPr lang="en-US"/>
          </a:p>
        </p:txBody>
      </p:sp>
    </p:spTree>
    <p:extLst>
      <p:ext uri="{BB962C8B-B14F-4D97-AF65-F5344CB8AC3E}">
        <p14:creationId xmlns:p14="http://schemas.microsoft.com/office/powerpoint/2010/main" val="1618888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a:solidFill>
                  <a:schemeClr val="tx1"/>
                </a:solidFill>
                <a:effectLst/>
                <a:latin typeface="+mn-lt"/>
                <a:ea typeface="+mn-ea"/>
                <a:cs typeface="+mn-cs"/>
              </a:rPr>
              <a:t>A quick summary of the presentation, it is broken into 5 sections.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We will start with a quick introduction into the research. The next three sections, we will break apart the different technologies that are involved in this exploratory research.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I will start with giving an overview of V2X communications and some </a:t>
            </a:r>
            <a:r>
              <a:rPr lang="en-IE" sz="1200" kern="1200" dirty="0" err="1">
                <a:solidFill>
                  <a:schemeClr val="tx1"/>
                </a:solidFill>
                <a:effectLst/>
                <a:latin typeface="+mn-lt"/>
                <a:ea typeface="+mn-ea"/>
                <a:cs typeface="+mn-cs"/>
              </a:rPr>
              <a:t>clnclusions</a:t>
            </a:r>
            <a:r>
              <a:rPr lang="en-IE" sz="1200" kern="1200" dirty="0">
                <a:solidFill>
                  <a:schemeClr val="tx1"/>
                </a:solidFill>
                <a:effectLst/>
                <a:latin typeface="+mn-lt"/>
                <a:ea typeface="+mn-ea"/>
                <a:cs typeface="+mn-cs"/>
              </a:rPr>
              <a:t> drawn from the literature review</a:t>
            </a:r>
          </a:p>
          <a:p>
            <a:pPr lvl="0"/>
            <a:r>
              <a:rPr lang="en-IE" sz="1200" kern="1200" dirty="0">
                <a:solidFill>
                  <a:schemeClr val="tx1"/>
                </a:solidFill>
                <a:effectLst/>
                <a:latin typeface="+mn-lt"/>
                <a:ea typeface="+mn-ea"/>
                <a:cs typeface="+mn-cs"/>
              </a:rPr>
              <a:t>An overview of Distributed ledger technologies</a:t>
            </a:r>
          </a:p>
          <a:p>
            <a:pPr lvl="0"/>
            <a:r>
              <a:rPr lang="en-IE" sz="1200" kern="1200" dirty="0">
                <a:solidFill>
                  <a:schemeClr val="tx1"/>
                </a:solidFill>
                <a:effectLst/>
                <a:latin typeface="+mn-lt"/>
                <a:ea typeface="+mn-ea"/>
                <a:cs typeface="+mn-cs"/>
              </a:rPr>
              <a:t>The IOTA Framework (which is the distributed ledger technology I am exploring)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And then Section 5 will cover the research objectives, scope and plan for the next few months</a:t>
            </a:r>
          </a:p>
          <a:p>
            <a:endParaRPr lang="en-US" dirty="0"/>
          </a:p>
        </p:txBody>
      </p:sp>
      <p:sp>
        <p:nvSpPr>
          <p:cNvPr id="4" name="Slide Number Placeholder 3"/>
          <p:cNvSpPr>
            <a:spLocks noGrp="1"/>
          </p:cNvSpPr>
          <p:nvPr>
            <p:ph type="sldNum" sz="quarter" idx="5"/>
          </p:nvPr>
        </p:nvSpPr>
        <p:spPr/>
        <p:txBody>
          <a:bodyPr/>
          <a:lstStyle/>
          <a:p>
            <a:fld id="{2F26496F-9385-7745-9125-C996D31007FE}" type="slidenum">
              <a:rPr lang="en-US" smtClean="0"/>
              <a:t>8</a:t>
            </a:fld>
            <a:endParaRPr lang="en-US"/>
          </a:p>
        </p:txBody>
      </p:sp>
    </p:spTree>
    <p:extLst>
      <p:ext uri="{BB962C8B-B14F-4D97-AF65-F5344CB8AC3E}">
        <p14:creationId xmlns:p14="http://schemas.microsoft.com/office/powerpoint/2010/main" val="1334226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a:solidFill>
                  <a:schemeClr val="tx1"/>
                </a:solidFill>
                <a:effectLst/>
                <a:latin typeface="+mn-lt"/>
                <a:ea typeface="+mn-ea"/>
                <a:cs typeface="+mn-cs"/>
              </a:rPr>
              <a:t>So to reiterate, I am exploring the </a:t>
            </a:r>
            <a:r>
              <a:rPr lang="en-GB" sz="1200" kern="1200" dirty="0">
                <a:solidFill>
                  <a:schemeClr val="tx1"/>
                </a:solidFill>
                <a:effectLst/>
                <a:latin typeface="+mn-lt"/>
                <a:ea typeface="+mn-ea"/>
                <a:cs typeface="+mn-cs"/>
              </a:rPr>
              <a:t>potential of DLTs in the autonomous vehicle (AV) industry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this will be done through the development of a V2X communication application.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the research focus here will be on security and scalability – by that I mean data and device security and application/ platform scalability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Good to begin with the hypothesis and we can work back from there. The research hypothesis is as follows: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I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Lot to unpack here, so the next few sections will discuss the components of this hypothesis in detail </a:t>
            </a:r>
            <a:endParaRPr lang="en-I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F26496F-9385-7745-9125-C996D31007FE}" type="slidenum">
              <a:rPr lang="en-US" smtClean="0"/>
              <a:t>10</a:t>
            </a:fld>
            <a:endParaRPr lang="en-US"/>
          </a:p>
        </p:txBody>
      </p:sp>
    </p:spTree>
    <p:extLst>
      <p:ext uri="{BB962C8B-B14F-4D97-AF65-F5344CB8AC3E}">
        <p14:creationId xmlns:p14="http://schemas.microsoft.com/office/powerpoint/2010/main" val="3404067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concept I’m going to discuss is V2X communication </a:t>
            </a:r>
          </a:p>
        </p:txBody>
      </p:sp>
      <p:sp>
        <p:nvSpPr>
          <p:cNvPr id="4" name="Slide Number Placeholder 3"/>
          <p:cNvSpPr>
            <a:spLocks noGrp="1"/>
          </p:cNvSpPr>
          <p:nvPr>
            <p:ph type="sldNum" sz="quarter" idx="5"/>
          </p:nvPr>
        </p:nvSpPr>
        <p:spPr/>
        <p:txBody>
          <a:bodyPr/>
          <a:lstStyle/>
          <a:p>
            <a:fld id="{2F26496F-9385-7745-9125-C996D31007FE}" type="slidenum">
              <a:rPr lang="en-US" smtClean="0"/>
              <a:t>11</a:t>
            </a:fld>
            <a:endParaRPr lang="en-US"/>
          </a:p>
        </p:txBody>
      </p:sp>
    </p:spTree>
    <p:extLst>
      <p:ext uri="{BB962C8B-B14F-4D97-AF65-F5344CB8AC3E}">
        <p14:creationId xmlns:p14="http://schemas.microsoft.com/office/powerpoint/2010/main" val="4278644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it? Essentially, it is the wireless.. </a:t>
            </a:r>
          </a:p>
          <a:p>
            <a:endParaRPr lang="en-US" dirty="0"/>
          </a:p>
          <a:p>
            <a:r>
              <a:rPr lang="en-US" dirty="0"/>
              <a:t>It is also an encapsulating term for… </a:t>
            </a:r>
          </a:p>
          <a:p>
            <a:endParaRPr lang="en-US" dirty="0"/>
          </a:p>
          <a:p>
            <a:r>
              <a:rPr lang="en-US" dirty="0"/>
              <a:t>It operates at.. </a:t>
            </a:r>
          </a:p>
        </p:txBody>
      </p:sp>
      <p:sp>
        <p:nvSpPr>
          <p:cNvPr id="4" name="Slide Number Placeholder 3"/>
          <p:cNvSpPr>
            <a:spLocks noGrp="1"/>
          </p:cNvSpPr>
          <p:nvPr>
            <p:ph type="sldNum" sz="quarter" idx="5"/>
          </p:nvPr>
        </p:nvSpPr>
        <p:spPr/>
        <p:txBody>
          <a:bodyPr/>
          <a:lstStyle/>
          <a:p>
            <a:fld id="{2F26496F-9385-7745-9125-C996D31007FE}" type="slidenum">
              <a:rPr lang="en-US" smtClean="0"/>
              <a:t>12</a:t>
            </a:fld>
            <a:endParaRPr lang="en-US"/>
          </a:p>
        </p:txBody>
      </p:sp>
    </p:spTree>
    <p:extLst>
      <p:ext uri="{BB962C8B-B14F-4D97-AF65-F5344CB8AC3E}">
        <p14:creationId xmlns:p14="http://schemas.microsoft.com/office/powerpoint/2010/main" val="3369427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want to do is to define two types of V2X – mostly because this research refers to one type of V2X communication and not the other. </a:t>
            </a:r>
          </a:p>
          <a:p>
            <a:endParaRPr lang="en-US" dirty="0"/>
          </a:p>
          <a:p>
            <a:r>
              <a:rPr lang="en-US" dirty="0"/>
              <a:t>There are safety-critical applications and non-safety critical applications. </a:t>
            </a:r>
          </a:p>
          <a:p>
            <a:endParaRPr lang="en-US" dirty="0"/>
          </a:p>
          <a:p>
            <a:r>
              <a:rPr lang="en-US" dirty="0"/>
              <a:t>Safety-critical applications use low latency communications to transmit basic safety messages between vehicles and road side units using radio transmitters and receivers - this happens in under 100 </a:t>
            </a:r>
            <a:r>
              <a:rPr lang="en-US" dirty="0" err="1"/>
              <a:t>ms</a:t>
            </a:r>
            <a:endParaRPr lang="en-US" dirty="0"/>
          </a:p>
          <a:p>
            <a:endParaRPr lang="en-US" dirty="0"/>
          </a:p>
          <a:p>
            <a:r>
              <a:rPr lang="en-US" dirty="0"/>
              <a:t>Examples of these apps are 1) 2) 3) </a:t>
            </a:r>
          </a:p>
          <a:p>
            <a:endParaRPr lang="en-US" dirty="0"/>
          </a:p>
          <a:p>
            <a:r>
              <a:rPr lang="en-US" dirty="0"/>
              <a:t>They need to have high availability and redundancy</a:t>
            </a:r>
          </a:p>
          <a:p>
            <a:endParaRPr lang="en-US" dirty="0"/>
          </a:p>
          <a:p>
            <a:r>
              <a:rPr lang="en-US" dirty="0"/>
              <a:t>Then there are non-safety-critical applications which use cellular technology and protocols like UDP and Internet protocols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of these apps are 1) 2)</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F26496F-9385-7745-9125-C996D31007FE}" type="slidenum">
              <a:rPr lang="en-US" smtClean="0"/>
              <a:t>13</a:t>
            </a:fld>
            <a:endParaRPr lang="en-US"/>
          </a:p>
        </p:txBody>
      </p:sp>
    </p:spTree>
    <p:extLst>
      <p:ext uri="{BB962C8B-B14F-4D97-AF65-F5344CB8AC3E}">
        <p14:creationId xmlns:p14="http://schemas.microsoft.com/office/powerpoint/2010/main" val="408777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OBU is the device that is mounted on vehicles that allows them to communicate. It’s kind of like an expensive internet router </a:t>
            </a:r>
          </a:p>
          <a:p>
            <a:endParaRPr lang="en-US" dirty="0"/>
          </a:p>
          <a:p>
            <a:r>
              <a:rPr lang="en-US" dirty="0"/>
              <a:t>This is what the OBU stack looks like for a DSRC based system</a:t>
            </a:r>
          </a:p>
          <a:p>
            <a:endParaRPr lang="en-US" dirty="0"/>
          </a:p>
          <a:p>
            <a:r>
              <a:rPr lang="en-US" dirty="0"/>
              <a:t>4 layers </a:t>
            </a:r>
          </a:p>
          <a:p>
            <a:endParaRPr lang="en-US" dirty="0"/>
          </a:p>
          <a:p>
            <a:r>
              <a:rPr lang="en-US" dirty="0"/>
              <a:t>1 - hardware </a:t>
            </a:r>
          </a:p>
          <a:p>
            <a:r>
              <a:rPr lang="en-US" dirty="0"/>
              <a:t>2 - boots </a:t>
            </a:r>
            <a:r>
              <a:rPr lang="en-US" dirty="0" err="1"/>
              <a:t>os</a:t>
            </a:r>
            <a:r>
              <a:rPr lang="en-US" dirty="0"/>
              <a:t> and provides support for the hardware to the middleware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BSP =  Board Support Package</a:t>
            </a:r>
          </a:p>
          <a:p>
            <a:endParaRPr lang="en-US" dirty="0"/>
          </a:p>
          <a:p>
            <a:endParaRPr lang="en-US" dirty="0"/>
          </a:p>
          <a:p>
            <a:r>
              <a:rPr lang="en-US" dirty="0"/>
              <a:t>3 - handles the networking, transport, message encoding and deciding, APIs that developers can use  to make </a:t>
            </a:r>
            <a:r>
              <a:rPr lang="en-US" dirty="0" err="1"/>
              <a:t>devloping</a:t>
            </a:r>
            <a:r>
              <a:rPr lang="en-US" dirty="0"/>
              <a:t> v2v apps easier</a:t>
            </a:r>
          </a:p>
          <a:p>
            <a:endParaRPr lang="en-US" dirty="0"/>
          </a:p>
          <a:p>
            <a:r>
              <a:rPr lang="en-US" dirty="0"/>
              <a:t>4 - And then on top of this sits the application layer </a:t>
            </a:r>
          </a:p>
          <a:p>
            <a:endParaRPr lang="en-US" dirty="0"/>
          </a:p>
        </p:txBody>
      </p:sp>
      <p:sp>
        <p:nvSpPr>
          <p:cNvPr id="4" name="Slide Number Placeholder 3"/>
          <p:cNvSpPr>
            <a:spLocks noGrp="1"/>
          </p:cNvSpPr>
          <p:nvPr>
            <p:ph type="sldNum" sz="quarter" idx="5"/>
          </p:nvPr>
        </p:nvSpPr>
        <p:spPr/>
        <p:txBody>
          <a:bodyPr/>
          <a:lstStyle/>
          <a:p>
            <a:fld id="{2F26496F-9385-7745-9125-C996D31007FE}" type="slidenum">
              <a:rPr lang="en-US" smtClean="0"/>
              <a:t>14</a:t>
            </a:fld>
            <a:endParaRPr lang="en-US"/>
          </a:p>
        </p:txBody>
      </p:sp>
    </p:spTree>
    <p:extLst>
      <p:ext uri="{BB962C8B-B14F-4D97-AF65-F5344CB8AC3E}">
        <p14:creationId xmlns:p14="http://schemas.microsoft.com/office/powerpoint/2010/main" val="4149634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today, approximately 10% of apps are classified as non-safety apps, but this is expected to grow to 30% in the next six years </a:t>
            </a:r>
          </a:p>
          <a:p>
            <a:endParaRPr lang="en-US" dirty="0"/>
          </a:p>
          <a:p>
            <a:r>
              <a:rPr lang="en-US" dirty="0"/>
              <a:t>And this is really where this research sits  </a:t>
            </a:r>
          </a:p>
        </p:txBody>
      </p:sp>
      <p:sp>
        <p:nvSpPr>
          <p:cNvPr id="4" name="Slide Number Placeholder 3"/>
          <p:cNvSpPr>
            <a:spLocks noGrp="1"/>
          </p:cNvSpPr>
          <p:nvPr>
            <p:ph type="sldNum" sz="quarter" idx="5"/>
          </p:nvPr>
        </p:nvSpPr>
        <p:spPr/>
        <p:txBody>
          <a:bodyPr/>
          <a:lstStyle/>
          <a:p>
            <a:fld id="{2F26496F-9385-7745-9125-C996D31007FE}" type="slidenum">
              <a:rPr lang="en-US" smtClean="0"/>
              <a:t>15</a:t>
            </a:fld>
            <a:endParaRPr lang="en-US"/>
          </a:p>
        </p:txBody>
      </p:sp>
    </p:spTree>
    <p:extLst>
      <p:ext uri="{BB962C8B-B14F-4D97-AF65-F5344CB8AC3E}">
        <p14:creationId xmlns:p14="http://schemas.microsoft.com/office/powerpoint/2010/main" val="2155385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Distributed Ledger Technologies comes in </a:t>
            </a:r>
          </a:p>
        </p:txBody>
      </p:sp>
      <p:sp>
        <p:nvSpPr>
          <p:cNvPr id="4" name="Slide Number Placeholder 3"/>
          <p:cNvSpPr>
            <a:spLocks noGrp="1"/>
          </p:cNvSpPr>
          <p:nvPr>
            <p:ph type="sldNum" sz="quarter" idx="5"/>
          </p:nvPr>
        </p:nvSpPr>
        <p:spPr/>
        <p:txBody>
          <a:bodyPr/>
          <a:lstStyle/>
          <a:p>
            <a:fld id="{2F26496F-9385-7745-9125-C996D31007FE}" type="slidenum">
              <a:rPr lang="en-US" smtClean="0"/>
              <a:t>16</a:t>
            </a:fld>
            <a:endParaRPr lang="en-US"/>
          </a:p>
        </p:txBody>
      </p:sp>
    </p:spTree>
    <p:extLst>
      <p:ext uri="{BB962C8B-B14F-4D97-AF65-F5344CB8AC3E}">
        <p14:creationId xmlns:p14="http://schemas.microsoft.com/office/powerpoint/2010/main" val="8016427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E120FEB-3A30-8848-AA4F-2F10458A720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11851" y="0"/>
            <a:ext cx="4732150" cy="5143500"/>
          </a:xfrm>
          <a:prstGeom prst="rect">
            <a:avLst/>
          </a:prstGeom>
        </p:spPr>
      </p:pic>
      <p:sp>
        <p:nvSpPr>
          <p:cNvPr id="15" name="Rectangle 14">
            <a:extLst>
              <a:ext uri="{FF2B5EF4-FFF2-40B4-BE49-F238E27FC236}">
                <a16:creationId xmlns:a16="http://schemas.microsoft.com/office/drawing/2014/main" id="{70535354-BA64-A240-A28A-AEF5BE30F782}"/>
              </a:ext>
            </a:extLst>
          </p:cNvPr>
          <p:cNvSpPr/>
          <p:nvPr userDrawn="1"/>
        </p:nvSpPr>
        <p:spPr>
          <a:xfrm>
            <a:off x="0" y="0"/>
            <a:ext cx="4411851" cy="5143500"/>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36377A5-60B4-EF4C-B0C7-A447E58A1E3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1869" y="583769"/>
            <a:ext cx="1606453" cy="475282"/>
          </a:xfrm>
          <a:prstGeom prst="rect">
            <a:avLst/>
          </a:prstGeom>
        </p:spPr>
      </p:pic>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811-B118-CE4C-AD2A-BF416A38E66D}"/>
              </a:ext>
            </a:extLst>
          </p:cNvPr>
          <p:cNvSpPr/>
          <p:nvPr userDrawn="1"/>
        </p:nvSpPr>
        <p:spPr>
          <a:xfrm rot="5400000">
            <a:off x="4300251" y="4707900"/>
            <a:ext cx="223200" cy="648000"/>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2166C9C-4A8E-5F4A-92DC-2C9F806B3C34}"/>
              </a:ext>
            </a:extLst>
          </p:cNvPr>
          <p:cNvCxnSpPr/>
          <p:nvPr userDrawn="1"/>
        </p:nvCxnSpPr>
        <p:spPr>
          <a:xfrm>
            <a:off x="611869" y="3543947"/>
            <a:ext cx="2849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4">
            <a:extLst>
              <a:ext uri="{FF2B5EF4-FFF2-40B4-BE49-F238E27FC236}">
                <a16:creationId xmlns:a16="http://schemas.microsoft.com/office/drawing/2014/main" id="{EB7EF211-12DE-E64F-AFF6-3EE04F8CD8BE}"/>
              </a:ext>
            </a:extLst>
          </p:cNvPr>
          <p:cNvSpPr>
            <a:spLocks noGrp="1"/>
          </p:cNvSpPr>
          <p:nvPr>
            <p:ph type="body" sz="quarter" idx="10" hasCustomPrompt="1"/>
          </p:nvPr>
        </p:nvSpPr>
        <p:spPr>
          <a:xfrm>
            <a:off x="518939" y="3920728"/>
            <a:ext cx="3108701" cy="304993"/>
          </a:xfrm>
          <a:prstGeom prst="rect">
            <a:avLst/>
          </a:prstGeom>
        </p:spPr>
        <p:txBody>
          <a:bodyPr/>
          <a:lstStyle>
            <a:lvl1pPr marL="0" indent="0">
              <a:buFont typeface="Arial" panose="020B0604020202020204" pitchFamily="34" charset="0"/>
              <a:buNone/>
              <a:defRPr sz="1550">
                <a:solidFill>
                  <a:schemeClr val="bg1"/>
                </a:solidFill>
              </a:defRPr>
            </a:lvl1pPr>
          </a:lstStyle>
          <a:p>
            <a:r>
              <a:rPr lang="en-GB" dirty="0">
                <a:effectLst/>
                <a:latin typeface="Arial" panose="020B0604020202020204" pitchFamily="34" charset="0"/>
              </a:rPr>
              <a:t>Presenter Title</a:t>
            </a:r>
          </a:p>
        </p:txBody>
      </p:sp>
      <p:sp>
        <p:nvSpPr>
          <p:cNvPr id="30" name="Title 1">
            <a:extLst>
              <a:ext uri="{FF2B5EF4-FFF2-40B4-BE49-F238E27FC236}">
                <a16:creationId xmlns:a16="http://schemas.microsoft.com/office/drawing/2014/main" id="{8CAB1555-17A4-494C-9EB5-F54EA51E9380}"/>
              </a:ext>
            </a:extLst>
          </p:cNvPr>
          <p:cNvSpPr>
            <a:spLocks noGrp="1"/>
          </p:cNvSpPr>
          <p:nvPr>
            <p:ph type="ctrTitle" hasCustomPrompt="1"/>
          </p:nvPr>
        </p:nvSpPr>
        <p:spPr>
          <a:xfrm>
            <a:off x="518939" y="2116984"/>
            <a:ext cx="3108702" cy="1428425"/>
          </a:xfrm>
          <a:prstGeom prst="rect">
            <a:avLst/>
          </a:prstGeom>
        </p:spPr>
        <p:txBody>
          <a:bodyPr anchor="b"/>
          <a:lstStyle>
            <a:lvl1pPr algn="l">
              <a:lnSpc>
                <a:spcPts val="4400"/>
              </a:lnSpc>
              <a:defRPr lang="en-GB" smtClean="0">
                <a:solidFill>
                  <a:schemeClr val="bg1"/>
                </a:solidFill>
                <a:effectLst/>
              </a:defRPr>
            </a:lvl1pPr>
          </a:lstStyle>
          <a:p>
            <a:r>
              <a:rPr lang="en-GB" dirty="0" err="1">
                <a:effectLst/>
                <a:latin typeface="Arial" panose="020B0604020202020204" pitchFamily="34" charset="0"/>
              </a:rPr>
              <a:t>Powerpoint</a:t>
            </a:r>
            <a:br>
              <a:rPr lang="en-GB" dirty="0">
                <a:effectLst/>
                <a:latin typeface="Arial" panose="020B0604020202020204" pitchFamily="34" charset="0"/>
              </a:rPr>
            </a:br>
            <a:r>
              <a:rPr lang="en-GB" dirty="0">
                <a:solidFill>
                  <a:srgbClr val="87B60A"/>
                </a:solidFill>
                <a:effectLst/>
                <a:latin typeface="Arial" panose="020B0604020202020204" pitchFamily="34" charset="0"/>
              </a:rPr>
              <a:t>Title Slide</a:t>
            </a:r>
          </a:p>
        </p:txBody>
      </p:sp>
      <p:sp>
        <p:nvSpPr>
          <p:cNvPr id="31" name="Rectangle 30">
            <a:extLst>
              <a:ext uri="{FF2B5EF4-FFF2-40B4-BE49-F238E27FC236}">
                <a16:creationId xmlns:a16="http://schemas.microsoft.com/office/drawing/2014/main" id="{8A32BE91-7989-664D-A091-F143901A66B9}"/>
              </a:ext>
            </a:extLst>
          </p:cNvPr>
          <p:cNvSpPr/>
          <p:nvPr userDrawn="1"/>
        </p:nvSpPr>
        <p:spPr>
          <a:xfrm>
            <a:off x="518939" y="4803227"/>
            <a:ext cx="556563" cy="215444"/>
          </a:xfrm>
          <a:prstGeom prst="rect">
            <a:avLst/>
          </a:prstGeom>
        </p:spPr>
        <p:txBody>
          <a:bodyPr wrap="none">
            <a:spAutoFit/>
          </a:bodyPr>
          <a:lstStyle/>
          <a:p>
            <a:r>
              <a:rPr lang="en-GB" sz="800" dirty="0" err="1">
                <a:solidFill>
                  <a:srgbClr val="87B60A"/>
                </a:solidFill>
                <a:effectLst/>
                <a:latin typeface="Arial" panose="020B0604020202020204" pitchFamily="34" charset="0"/>
              </a:rPr>
              <a:t>itsligo.</a:t>
            </a:r>
            <a:r>
              <a:rPr lang="en-GB" sz="800" b="0" i="0" dirty="0" err="1">
                <a:solidFill>
                  <a:srgbClr val="87B60A"/>
                </a:solidFill>
                <a:effectLst/>
                <a:latin typeface="Arial" panose="020B0604020202020204" pitchFamily="34" charset="0"/>
                <a:cs typeface="Arial" panose="020B0604020202020204" pitchFamily="34" charset="0"/>
              </a:rPr>
              <a:t>ie</a:t>
            </a:r>
            <a:endParaRPr lang="en-GB" sz="800" b="0" i="0" dirty="0">
              <a:solidFill>
                <a:srgbClr val="87B60A"/>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956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Image Slide 2">
    <p:spTree>
      <p:nvGrpSpPr>
        <p:cNvPr id="1" name=""/>
        <p:cNvGrpSpPr/>
        <p:nvPr/>
      </p:nvGrpSpPr>
      <p:grpSpPr>
        <a:xfrm>
          <a:off x="0" y="0"/>
          <a:ext cx="0" cy="0"/>
          <a:chOff x="0" y="0"/>
          <a:chExt cx="0" cy="0"/>
        </a:xfrm>
      </p:grpSpPr>
      <p:pic>
        <p:nvPicPr>
          <p:cNvPr id="5" name="Picture 4" descr="A picture containing person, wall, indoor&#10;&#10;Description automatically generated">
            <a:extLst>
              <a:ext uri="{FF2B5EF4-FFF2-40B4-BE49-F238E27FC236}">
                <a16:creationId xmlns:a16="http://schemas.microsoft.com/office/drawing/2014/main" id="{2D9E01E6-C746-A94C-BCB6-C239D3081D6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1" y="0"/>
            <a:ext cx="7267560" cy="5143500"/>
          </a:xfrm>
          <a:prstGeom prst="rect">
            <a:avLst/>
          </a:prstGeom>
        </p:spPr>
      </p:pic>
      <p:sp>
        <p:nvSpPr>
          <p:cNvPr id="19" name="Rectangle 18">
            <a:extLst>
              <a:ext uri="{FF2B5EF4-FFF2-40B4-BE49-F238E27FC236}">
                <a16:creationId xmlns:a16="http://schemas.microsoft.com/office/drawing/2014/main" id="{AE627AC9-32A3-0146-9205-60B6351ADE77}"/>
              </a:ext>
            </a:extLst>
          </p:cNvPr>
          <p:cNvSpPr/>
          <p:nvPr userDrawn="1"/>
        </p:nvSpPr>
        <p:spPr>
          <a:xfrm>
            <a:off x="4391247" y="0"/>
            <a:ext cx="475275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811-B118-CE4C-AD2A-BF416A38E66D}"/>
              </a:ext>
            </a:extLst>
          </p:cNvPr>
          <p:cNvSpPr/>
          <p:nvPr userDrawn="1"/>
        </p:nvSpPr>
        <p:spPr>
          <a:xfrm>
            <a:off x="4278986" y="4332767"/>
            <a:ext cx="223200" cy="810733"/>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DDA0CE8-9D48-CA40-B399-310D6906A0C2}"/>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2B6E6F-F6CF-3F40-A1A4-24B81F0067B9}"/>
              </a:ext>
            </a:extLst>
          </p:cNvPr>
          <p:cNvSpPr/>
          <p:nvPr userDrawn="1"/>
        </p:nvSpPr>
        <p:spPr>
          <a:xfrm>
            <a:off x="518939" y="4803227"/>
            <a:ext cx="556563" cy="215444"/>
          </a:xfrm>
          <a:prstGeom prst="rect">
            <a:avLst/>
          </a:prstGeom>
        </p:spPr>
        <p:txBody>
          <a:bodyPr wrap="none">
            <a:spAutoFit/>
          </a:bodyPr>
          <a:lstStyle/>
          <a:p>
            <a:r>
              <a:rPr lang="en-GB" sz="800" dirty="0" err="1">
                <a:solidFill>
                  <a:schemeClr val="bg1"/>
                </a:solidFill>
                <a:effectLst/>
                <a:latin typeface="Arial" panose="020B0604020202020204" pitchFamily="34" charset="0"/>
              </a:rPr>
              <a:t>itsligo.</a:t>
            </a:r>
            <a:r>
              <a:rPr lang="en-GB" sz="800" b="0" i="0" dirty="0" err="1">
                <a:solidFill>
                  <a:schemeClr val="bg1"/>
                </a:solidFill>
                <a:effectLst/>
                <a:latin typeface="Arial" panose="020B0604020202020204" pitchFamily="34" charset="0"/>
                <a:cs typeface="Arial" panose="020B0604020202020204" pitchFamily="34" charset="0"/>
              </a:rPr>
              <a:t>ie</a:t>
            </a:r>
            <a:endParaRPr lang="en-GB" sz="800" b="0" i="0" dirty="0">
              <a:solidFill>
                <a:schemeClr val="bg1"/>
              </a:solidFill>
              <a:effectLst/>
              <a:latin typeface="Arial" panose="020B0604020202020204" pitchFamily="34" charset="0"/>
              <a:cs typeface="Arial" panose="020B0604020202020204" pitchFamily="34" charset="0"/>
            </a:endParaRPr>
          </a:p>
        </p:txBody>
      </p:sp>
      <p:sp>
        <p:nvSpPr>
          <p:cNvPr id="27" name="Text Placeholder 24">
            <a:extLst>
              <a:ext uri="{FF2B5EF4-FFF2-40B4-BE49-F238E27FC236}">
                <a16:creationId xmlns:a16="http://schemas.microsoft.com/office/drawing/2014/main" id="{C33C2E42-9C80-AA42-9830-3E9CE1C07A12}"/>
              </a:ext>
            </a:extLst>
          </p:cNvPr>
          <p:cNvSpPr>
            <a:spLocks noGrp="1"/>
          </p:cNvSpPr>
          <p:nvPr>
            <p:ph type="body" sz="quarter" idx="10" hasCustomPrompt="1"/>
          </p:nvPr>
        </p:nvSpPr>
        <p:spPr>
          <a:xfrm>
            <a:off x="4787911" y="2226612"/>
            <a:ext cx="3108701" cy="304993"/>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8" name="Title 1">
            <a:extLst>
              <a:ext uri="{FF2B5EF4-FFF2-40B4-BE49-F238E27FC236}">
                <a16:creationId xmlns:a16="http://schemas.microsoft.com/office/drawing/2014/main" id="{98F3AF62-9EC3-E74F-BEF8-FC75857401F6}"/>
              </a:ext>
            </a:extLst>
          </p:cNvPr>
          <p:cNvSpPr>
            <a:spLocks noGrp="1"/>
          </p:cNvSpPr>
          <p:nvPr>
            <p:ph type="ctrTitle" hasCustomPrompt="1"/>
          </p:nvPr>
        </p:nvSpPr>
        <p:spPr>
          <a:xfrm>
            <a:off x="4793227" y="1357105"/>
            <a:ext cx="3500168" cy="542460"/>
          </a:xfrm>
          <a:prstGeom prst="rect">
            <a:avLst/>
          </a:prstGeom>
        </p:spPr>
        <p:txBody>
          <a:bodyPr anchor="b">
            <a:normAutofit/>
          </a:bodyPr>
          <a:lstStyle>
            <a:lvl1pPr algn="l">
              <a:lnSpc>
                <a:spcPct val="100000"/>
              </a:lnSpc>
              <a:defRPr lang="en-GB" sz="3600" smtClean="0">
                <a:solidFill>
                  <a:srgbClr val="2E4B53"/>
                </a:solidFill>
                <a:effectLst/>
              </a:defRPr>
            </a:lvl1pPr>
          </a:lstStyle>
          <a:p>
            <a:r>
              <a:rPr lang="en-GB" dirty="0">
                <a:effectLst/>
                <a:latin typeface="Arial" panose="020B0604020202020204" pitchFamily="34" charset="0"/>
              </a:rPr>
              <a:t>Click to add title</a:t>
            </a:r>
            <a:endParaRPr lang="en-GB" dirty="0">
              <a:solidFill>
                <a:srgbClr val="87B60A"/>
              </a:solidFill>
              <a:effectLst/>
              <a:latin typeface="Arial" panose="020B0604020202020204" pitchFamily="34" charset="0"/>
            </a:endParaRPr>
          </a:p>
        </p:txBody>
      </p:sp>
      <p:pic>
        <p:nvPicPr>
          <p:cNvPr id="37" name="Picture 36">
            <a:extLst>
              <a:ext uri="{FF2B5EF4-FFF2-40B4-BE49-F238E27FC236}">
                <a16:creationId xmlns:a16="http://schemas.microsoft.com/office/drawing/2014/main" id="{80768D15-7E21-8444-BFD9-012FB942F6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
        <p:nvSpPr>
          <p:cNvPr id="15" name="Rectangle 14">
            <a:extLst>
              <a:ext uri="{FF2B5EF4-FFF2-40B4-BE49-F238E27FC236}">
                <a16:creationId xmlns:a16="http://schemas.microsoft.com/office/drawing/2014/main" id="{998593BD-79D9-8A4A-9828-7807EBB53530}"/>
              </a:ext>
            </a:extLst>
          </p:cNvPr>
          <p:cNvSpPr/>
          <p:nvPr userDrawn="1"/>
        </p:nvSpPr>
        <p:spPr>
          <a:xfrm rot="5400000">
            <a:off x="8455542" y="-614030"/>
            <a:ext cx="74428" cy="1302489"/>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4858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 and Imag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AB798E-1D7D-394A-ADB6-F9BF16C5F1D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714163" y="2583"/>
            <a:ext cx="3429838" cy="5138334"/>
          </a:xfrm>
          <a:prstGeom prst="rect">
            <a:avLst/>
          </a:prstGeom>
        </p:spPr>
      </p:pic>
      <p:sp>
        <p:nvSpPr>
          <p:cNvPr id="16" name="Rectangle 15">
            <a:extLst>
              <a:ext uri="{FF2B5EF4-FFF2-40B4-BE49-F238E27FC236}">
                <a16:creationId xmlns:a16="http://schemas.microsoft.com/office/drawing/2014/main" id="{03A682BB-C12E-9D4E-9170-AAACA02BAE54}"/>
              </a:ext>
            </a:extLst>
          </p:cNvPr>
          <p:cNvSpPr/>
          <p:nvPr userDrawn="1"/>
        </p:nvSpPr>
        <p:spPr>
          <a:xfrm>
            <a:off x="0" y="0"/>
            <a:ext cx="5714163" cy="5143500"/>
          </a:xfrm>
          <a:prstGeom prst="rect">
            <a:avLst/>
          </a:prstGeom>
          <a:solidFill>
            <a:srgbClr val="EC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DA0CE8-9D48-CA40-B399-310D6906A0C2}"/>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2B6E6F-F6CF-3F40-A1A4-24B81F0067B9}"/>
              </a:ext>
            </a:extLst>
          </p:cNvPr>
          <p:cNvSpPr/>
          <p:nvPr userDrawn="1"/>
        </p:nvSpPr>
        <p:spPr>
          <a:xfrm>
            <a:off x="518939" y="4803227"/>
            <a:ext cx="556563" cy="215444"/>
          </a:xfrm>
          <a:prstGeom prst="rect">
            <a:avLst/>
          </a:prstGeom>
        </p:spPr>
        <p:txBody>
          <a:bodyPr wrap="none">
            <a:spAutoFit/>
          </a:bodyPr>
          <a:lstStyle/>
          <a:p>
            <a:r>
              <a:rPr lang="en-GB" sz="800" dirty="0" err="1">
                <a:solidFill>
                  <a:srgbClr val="87B60A"/>
                </a:solidFill>
                <a:effectLst/>
                <a:latin typeface="Arial" panose="020B0604020202020204" pitchFamily="34" charset="0"/>
              </a:rPr>
              <a:t>itsligo.</a:t>
            </a:r>
            <a:r>
              <a:rPr lang="en-GB" sz="800" b="0" i="0" dirty="0" err="1">
                <a:solidFill>
                  <a:srgbClr val="87B60A"/>
                </a:solidFill>
                <a:effectLst/>
                <a:latin typeface="Arial" panose="020B0604020202020204" pitchFamily="34" charset="0"/>
                <a:cs typeface="Arial" panose="020B0604020202020204" pitchFamily="34" charset="0"/>
              </a:rPr>
              <a:t>ie</a:t>
            </a:r>
            <a:endParaRPr lang="en-GB" sz="800" b="0" i="0" dirty="0">
              <a:solidFill>
                <a:srgbClr val="87B60A"/>
              </a:solidFill>
              <a:effectLst/>
              <a:latin typeface="Arial" panose="020B0604020202020204" pitchFamily="34" charset="0"/>
              <a:cs typeface="Arial" panose="020B0604020202020204" pitchFamily="34" charset="0"/>
            </a:endParaRPr>
          </a:p>
        </p:txBody>
      </p:sp>
      <p:sp>
        <p:nvSpPr>
          <p:cNvPr id="27" name="Text Placeholder 24">
            <a:extLst>
              <a:ext uri="{FF2B5EF4-FFF2-40B4-BE49-F238E27FC236}">
                <a16:creationId xmlns:a16="http://schemas.microsoft.com/office/drawing/2014/main" id="{C33C2E42-9C80-AA42-9830-3E9CE1C07A12}"/>
              </a:ext>
            </a:extLst>
          </p:cNvPr>
          <p:cNvSpPr>
            <a:spLocks noGrp="1"/>
          </p:cNvSpPr>
          <p:nvPr>
            <p:ph type="body" sz="quarter" idx="10" hasCustomPrompt="1"/>
          </p:nvPr>
        </p:nvSpPr>
        <p:spPr>
          <a:xfrm>
            <a:off x="497675" y="2843675"/>
            <a:ext cx="4717792" cy="304993"/>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8" name="Title 1">
            <a:extLst>
              <a:ext uri="{FF2B5EF4-FFF2-40B4-BE49-F238E27FC236}">
                <a16:creationId xmlns:a16="http://schemas.microsoft.com/office/drawing/2014/main" id="{98F3AF62-9EC3-E74F-BEF8-FC75857401F6}"/>
              </a:ext>
            </a:extLst>
          </p:cNvPr>
          <p:cNvSpPr>
            <a:spLocks noGrp="1"/>
          </p:cNvSpPr>
          <p:nvPr>
            <p:ph type="ctrTitle" hasCustomPrompt="1"/>
          </p:nvPr>
        </p:nvSpPr>
        <p:spPr>
          <a:xfrm>
            <a:off x="502991" y="1511148"/>
            <a:ext cx="2282739" cy="1076550"/>
          </a:xfrm>
          <a:prstGeom prst="rect">
            <a:avLst/>
          </a:prstGeom>
        </p:spPr>
        <p:txBody>
          <a:bodyPr anchor="b">
            <a:normAutofit/>
          </a:bodyPr>
          <a:lstStyle>
            <a:lvl1pPr algn="l">
              <a:lnSpc>
                <a:spcPct val="100000"/>
              </a:lnSpc>
              <a:defRPr lang="en-GB" sz="3600" smtClean="0">
                <a:solidFill>
                  <a:srgbClr val="2E4B53"/>
                </a:solidFill>
                <a:effectLst/>
              </a:defRPr>
            </a:lvl1pPr>
          </a:lstStyle>
          <a:p>
            <a:r>
              <a:rPr lang="en-GB" dirty="0">
                <a:effectLst/>
                <a:latin typeface="Arial" panose="020B0604020202020204" pitchFamily="34" charset="0"/>
              </a:rPr>
              <a:t>Click to add title</a:t>
            </a:r>
            <a:endParaRPr lang="en-GB" dirty="0">
              <a:solidFill>
                <a:srgbClr val="87B60A"/>
              </a:solidFill>
              <a:effectLst/>
              <a:latin typeface="Arial" panose="020B0604020202020204" pitchFamily="34" charset="0"/>
            </a:endParaRPr>
          </a:p>
        </p:txBody>
      </p:sp>
      <p:pic>
        <p:nvPicPr>
          <p:cNvPr id="37" name="Picture 36">
            <a:extLst>
              <a:ext uri="{FF2B5EF4-FFF2-40B4-BE49-F238E27FC236}">
                <a16:creationId xmlns:a16="http://schemas.microsoft.com/office/drawing/2014/main" id="{80768D15-7E21-8444-BFD9-012FB942F6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
        <p:nvSpPr>
          <p:cNvPr id="38" name="Rectangle 37">
            <a:extLst>
              <a:ext uri="{FF2B5EF4-FFF2-40B4-BE49-F238E27FC236}">
                <a16:creationId xmlns:a16="http://schemas.microsoft.com/office/drawing/2014/main" id="{F75B79DB-9246-B146-A1B2-C821C87EE946}"/>
              </a:ext>
            </a:extLst>
          </p:cNvPr>
          <p:cNvSpPr/>
          <p:nvPr userDrawn="1"/>
        </p:nvSpPr>
        <p:spPr>
          <a:xfrm rot="5400000">
            <a:off x="8455542" y="-614030"/>
            <a:ext cx="74428" cy="1302489"/>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5422149-BC22-E145-B445-20CE7D534B46}"/>
              </a:ext>
            </a:extLst>
          </p:cNvPr>
          <p:cNvSpPr/>
          <p:nvPr userDrawn="1"/>
        </p:nvSpPr>
        <p:spPr>
          <a:xfrm rot="5400000">
            <a:off x="5602564" y="4707900"/>
            <a:ext cx="223200" cy="648000"/>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3139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Image Slide 4">
    <p:spTree>
      <p:nvGrpSpPr>
        <p:cNvPr id="1" name=""/>
        <p:cNvGrpSpPr/>
        <p:nvPr/>
      </p:nvGrpSpPr>
      <p:grpSpPr>
        <a:xfrm>
          <a:off x="0" y="0"/>
          <a:ext cx="0" cy="0"/>
          <a:chOff x="0" y="0"/>
          <a:chExt cx="0" cy="0"/>
        </a:xfrm>
      </p:grpSpPr>
      <p:pic>
        <p:nvPicPr>
          <p:cNvPr id="5" name="Picture 4" descr="A group of people walking on a sidewalk&#10;&#10;Description automatically generated with low confidence">
            <a:extLst>
              <a:ext uri="{FF2B5EF4-FFF2-40B4-BE49-F238E27FC236}">
                <a16:creationId xmlns:a16="http://schemas.microsoft.com/office/drawing/2014/main" id="{0AAB798E-1D7D-394A-ADB6-F9BF16C5F1DF}"/>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2705987" y="0"/>
            <a:ext cx="6438013" cy="5143500"/>
          </a:xfrm>
          <a:prstGeom prst="rect">
            <a:avLst/>
          </a:prstGeom>
        </p:spPr>
      </p:pic>
      <p:sp>
        <p:nvSpPr>
          <p:cNvPr id="16" name="Rectangle 15">
            <a:extLst>
              <a:ext uri="{FF2B5EF4-FFF2-40B4-BE49-F238E27FC236}">
                <a16:creationId xmlns:a16="http://schemas.microsoft.com/office/drawing/2014/main" id="{03A682BB-C12E-9D4E-9170-AAACA02BAE54}"/>
              </a:ext>
            </a:extLst>
          </p:cNvPr>
          <p:cNvSpPr/>
          <p:nvPr userDrawn="1"/>
        </p:nvSpPr>
        <p:spPr>
          <a:xfrm>
            <a:off x="0" y="0"/>
            <a:ext cx="4215809" cy="5143500"/>
          </a:xfrm>
          <a:prstGeom prst="rect">
            <a:avLst/>
          </a:prstGeom>
          <a:solidFill>
            <a:srgbClr val="EC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DA0CE8-9D48-CA40-B399-310D6906A0C2}"/>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2B6E6F-F6CF-3F40-A1A4-24B81F0067B9}"/>
              </a:ext>
            </a:extLst>
          </p:cNvPr>
          <p:cNvSpPr/>
          <p:nvPr userDrawn="1"/>
        </p:nvSpPr>
        <p:spPr>
          <a:xfrm>
            <a:off x="518939" y="4803227"/>
            <a:ext cx="556563" cy="215444"/>
          </a:xfrm>
          <a:prstGeom prst="rect">
            <a:avLst/>
          </a:prstGeom>
        </p:spPr>
        <p:txBody>
          <a:bodyPr wrap="none">
            <a:spAutoFit/>
          </a:bodyPr>
          <a:lstStyle/>
          <a:p>
            <a:r>
              <a:rPr lang="en-GB" sz="800" dirty="0" err="1">
                <a:solidFill>
                  <a:srgbClr val="87B60A"/>
                </a:solidFill>
                <a:effectLst/>
                <a:latin typeface="Arial" panose="020B0604020202020204" pitchFamily="34" charset="0"/>
              </a:rPr>
              <a:t>itsligo.</a:t>
            </a:r>
            <a:r>
              <a:rPr lang="en-GB" sz="800" b="0" i="0" dirty="0" err="1">
                <a:solidFill>
                  <a:srgbClr val="87B60A"/>
                </a:solidFill>
                <a:effectLst/>
                <a:latin typeface="Arial" panose="020B0604020202020204" pitchFamily="34" charset="0"/>
                <a:cs typeface="Arial" panose="020B0604020202020204" pitchFamily="34" charset="0"/>
              </a:rPr>
              <a:t>ie</a:t>
            </a:r>
            <a:endParaRPr lang="en-GB" sz="800" b="0" i="0" dirty="0">
              <a:solidFill>
                <a:srgbClr val="87B60A"/>
              </a:solidFill>
              <a:effectLst/>
              <a:latin typeface="Arial" panose="020B0604020202020204" pitchFamily="34" charset="0"/>
              <a:cs typeface="Arial" panose="020B0604020202020204" pitchFamily="34" charset="0"/>
            </a:endParaRPr>
          </a:p>
        </p:txBody>
      </p:sp>
      <p:sp>
        <p:nvSpPr>
          <p:cNvPr id="27" name="Text Placeholder 24">
            <a:extLst>
              <a:ext uri="{FF2B5EF4-FFF2-40B4-BE49-F238E27FC236}">
                <a16:creationId xmlns:a16="http://schemas.microsoft.com/office/drawing/2014/main" id="{C33C2E42-9C80-AA42-9830-3E9CE1C07A12}"/>
              </a:ext>
            </a:extLst>
          </p:cNvPr>
          <p:cNvSpPr>
            <a:spLocks noGrp="1"/>
          </p:cNvSpPr>
          <p:nvPr>
            <p:ph type="body" sz="quarter" idx="10" hasCustomPrompt="1"/>
          </p:nvPr>
        </p:nvSpPr>
        <p:spPr>
          <a:xfrm>
            <a:off x="497675" y="2843675"/>
            <a:ext cx="3108701" cy="304993"/>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8" name="Title 1">
            <a:extLst>
              <a:ext uri="{FF2B5EF4-FFF2-40B4-BE49-F238E27FC236}">
                <a16:creationId xmlns:a16="http://schemas.microsoft.com/office/drawing/2014/main" id="{98F3AF62-9EC3-E74F-BEF8-FC75857401F6}"/>
              </a:ext>
            </a:extLst>
          </p:cNvPr>
          <p:cNvSpPr>
            <a:spLocks noGrp="1"/>
          </p:cNvSpPr>
          <p:nvPr>
            <p:ph type="ctrTitle" hasCustomPrompt="1"/>
          </p:nvPr>
        </p:nvSpPr>
        <p:spPr>
          <a:xfrm>
            <a:off x="502991" y="1511148"/>
            <a:ext cx="2282739" cy="1076550"/>
          </a:xfrm>
          <a:prstGeom prst="rect">
            <a:avLst/>
          </a:prstGeom>
        </p:spPr>
        <p:txBody>
          <a:bodyPr anchor="b">
            <a:normAutofit/>
          </a:bodyPr>
          <a:lstStyle>
            <a:lvl1pPr algn="l">
              <a:lnSpc>
                <a:spcPct val="100000"/>
              </a:lnSpc>
              <a:defRPr lang="en-GB" sz="3600" smtClean="0">
                <a:solidFill>
                  <a:srgbClr val="2E4B53"/>
                </a:solidFill>
                <a:effectLst/>
              </a:defRPr>
            </a:lvl1pPr>
          </a:lstStyle>
          <a:p>
            <a:r>
              <a:rPr lang="en-GB" dirty="0">
                <a:effectLst/>
                <a:latin typeface="Arial" panose="020B0604020202020204" pitchFamily="34" charset="0"/>
              </a:rPr>
              <a:t>Click to add title</a:t>
            </a:r>
            <a:endParaRPr lang="en-GB" dirty="0">
              <a:solidFill>
                <a:srgbClr val="87B60A"/>
              </a:solidFill>
              <a:effectLst/>
              <a:latin typeface="Arial" panose="020B0604020202020204" pitchFamily="34" charset="0"/>
            </a:endParaRPr>
          </a:p>
        </p:txBody>
      </p:sp>
      <p:pic>
        <p:nvPicPr>
          <p:cNvPr id="37" name="Picture 36">
            <a:extLst>
              <a:ext uri="{FF2B5EF4-FFF2-40B4-BE49-F238E27FC236}">
                <a16:creationId xmlns:a16="http://schemas.microsoft.com/office/drawing/2014/main" id="{80768D15-7E21-8444-BFD9-012FB942F6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
        <p:nvSpPr>
          <p:cNvPr id="38" name="Rectangle 37">
            <a:extLst>
              <a:ext uri="{FF2B5EF4-FFF2-40B4-BE49-F238E27FC236}">
                <a16:creationId xmlns:a16="http://schemas.microsoft.com/office/drawing/2014/main" id="{F75B79DB-9246-B146-A1B2-C821C87EE946}"/>
              </a:ext>
            </a:extLst>
          </p:cNvPr>
          <p:cNvSpPr/>
          <p:nvPr userDrawn="1"/>
        </p:nvSpPr>
        <p:spPr>
          <a:xfrm rot="5400000">
            <a:off x="8455542" y="-614030"/>
            <a:ext cx="74428" cy="1302489"/>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5422149-BC22-E145-B445-20CE7D534B46}"/>
              </a:ext>
            </a:extLst>
          </p:cNvPr>
          <p:cNvSpPr/>
          <p:nvPr userDrawn="1"/>
        </p:nvSpPr>
        <p:spPr>
          <a:xfrm rot="5400000">
            <a:off x="4104209" y="4707900"/>
            <a:ext cx="223200" cy="648000"/>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0611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Image and Data Slide">
    <p:spTree>
      <p:nvGrpSpPr>
        <p:cNvPr id="1" name=""/>
        <p:cNvGrpSpPr/>
        <p:nvPr/>
      </p:nvGrpSpPr>
      <p:grpSpPr>
        <a:xfrm>
          <a:off x="0" y="0"/>
          <a:ext cx="0" cy="0"/>
          <a:chOff x="0" y="0"/>
          <a:chExt cx="0" cy="0"/>
        </a:xfrm>
      </p:grpSpPr>
      <p:pic>
        <p:nvPicPr>
          <p:cNvPr id="6" name="Picture 5" descr="A picture containing person&#10;&#10;Description automatically generated">
            <a:extLst>
              <a:ext uri="{FF2B5EF4-FFF2-40B4-BE49-F238E27FC236}">
                <a16:creationId xmlns:a16="http://schemas.microsoft.com/office/drawing/2014/main" id="{C89AFF40-C10E-0F45-9F18-109BD1BB8FAB}"/>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4215808" y="-2"/>
            <a:ext cx="4928191" cy="2697672"/>
          </a:xfrm>
          <a:prstGeom prst="rect">
            <a:avLst/>
          </a:prstGeom>
        </p:spPr>
      </p:pic>
      <p:sp>
        <p:nvSpPr>
          <p:cNvPr id="14" name="Rectangle 13">
            <a:extLst>
              <a:ext uri="{FF2B5EF4-FFF2-40B4-BE49-F238E27FC236}">
                <a16:creationId xmlns:a16="http://schemas.microsoft.com/office/drawing/2014/main" id="{D257EE57-329C-C24C-9E9C-703184A523E8}"/>
              </a:ext>
            </a:extLst>
          </p:cNvPr>
          <p:cNvSpPr/>
          <p:nvPr userDrawn="1"/>
        </p:nvSpPr>
        <p:spPr>
          <a:xfrm>
            <a:off x="4215809" y="2036134"/>
            <a:ext cx="4928191" cy="3107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A682BB-C12E-9D4E-9170-AAACA02BAE54}"/>
              </a:ext>
            </a:extLst>
          </p:cNvPr>
          <p:cNvSpPr/>
          <p:nvPr userDrawn="1"/>
        </p:nvSpPr>
        <p:spPr>
          <a:xfrm>
            <a:off x="0" y="0"/>
            <a:ext cx="4215809" cy="5143500"/>
          </a:xfrm>
          <a:prstGeom prst="rect">
            <a:avLst/>
          </a:prstGeom>
          <a:solidFill>
            <a:srgbClr val="EC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DA0CE8-9D48-CA40-B399-310D6906A0C2}"/>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2B6E6F-F6CF-3F40-A1A4-24B81F0067B9}"/>
              </a:ext>
            </a:extLst>
          </p:cNvPr>
          <p:cNvSpPr/>
          <p:nvPr userDrawn="1"/>
        </p:nvSpPr>
        <p:spPr>
          <a:xfrm>
            <a:off x="518939" y="4803227"/>
            <a:ext cx="556563" cy="215444"/>
          </a:xfrm>
          <a:prstGeom prst="rect">
            <a:avLst/>
          </a:prstGeom>
        </p:spPr>
        <p:txBody>
          <a:bodyPr wrap="none">
            <a:spAutoFit/>
          </a:bodyPr>
          <a:lstStyle/>
          <a:p>
            <a:r>
              <a:rPr lang="en-GB" sz="800" dirty="0" err="1">
                <a:solidFill>
                  <a:srgbClr val="87B60A"/>
                </a:solidFill>
                <a:effectLst/>
                <a:latin typeface="Arial" panose="020B0604020202020204" pitchFamily="34" charset="0"/>
              </a:rPr>
              <a:t>itsligo.</a:t>
            </a:r>
            <a:r>
              <a:rPr lang="en-GB" sz="800" b="0" i="0" dirty="0" err="1">
                <a:solidFill>
                  <a:srgbClr val="87B60A"/>
                </a:solidFill>
                <a:effectLst/>
                <a:latin typeface="Arial" panose="020B0604020202020204" pitchFamily="34" charset="0"/>
                <a:cs typeface="Arial" panose="020B0604020202020204" pitchFamily="34" charset="0"/>
              </a:rPr>
              <a:t>ie</a:t>
            </a:r>
            <a:endParaRPr lang="en-GB" sz="800" b="0" i="0" dirty="0">
              <a:solidFill>
                <a:srgbClr val="87B60A"/>
              </a:solidFill>
              <a:effectLst/>
              <a:latin typeface="Arial" panose="020B0604020202020204" pitchFamily="34" charset="0"/>
              <a:cs typeface="Arial" panose="020B0604020202020204" pitchFamily="34" charset="0"/>
            </a:endParaRPr>
          </a:p>
        </p:txBody>
      </p:sp>
      <p:sp>
        <p:nvSpPr>
          <p:cNvPr id="27" name="Text Placeholder 24">
            <a:extLst>
              <a:ext uri="{FF2B5EF4-FFF2-40B4-BE49-F238E27FC236}">
                <a16:creationId xmlns:a16="http://schemas.microsoft.com/office/drawing/2014/main" id="{C33C2E42-9C80-AA42-9830-3E9CE1C07A12}"/>
              </a:ext>
            </a:extLst>
          </p:cNvPr>
          <p:cNvSpPr>
            <a:spLocks noGrp="1"/>
          </p:cNvSpPr>
          <p:nvPr>
            <p:ph type="body" sz="quarter" idx="10" hasCustomPrompt="1"/>
          </p:nvPr>
        </p:nvSpPr>
        <p:spPr>
          <a:xfrm>
            <a:off x="497675" y="2843675"/>
            <a:ext cx="3108701" cy="304993"/>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8" name="Title 1">
            <a:extLst>
              <a:ext uri="{FF2B5EF4-FFF2-40B4-BE49-F238E27FC236}">
                <a16:creationId xmlns:a16="http://schemas.microsoft.com/office/drawing/2014/main" id="{98F3AF62-9EC3-E74F-BEF8-FC75857401F6}"/>
              </a:ext>
            </a:extLst>
          </p:cNvPr>
          <p:cNvSpPr>
            <a:spLocks noGrp="1"/>
          </p:cNvSpPr>
          <p:nvPr>
            <p:ph type="ctrTitle" hasCustomPrompt="1"/>
          </p:nvPr>
        </p:nvSpPr>
        <p:spPr>
          <a:xfrm>
            <a:off x="502991" y="1511148"/>
            <a:ext cx="2282739" cy="1076550"/>
          </a:xfrm>
          <a:prstGeom prst="rect">
            <a:avLst/>
          </a:prstGeom>
        </p:spPr>
        <p:txBody>
          <a:bodyPr anchor="b">
            <a:normAutofit/>
          </a:bodyPr>
          <a:lstStyle>
            <a:lvl1pPr algn="l">
              <a:lnSpc>
                <a:spcPct val="100000"/>
              </a:lnSpc>
              <a:defRPr lang="en-GB" sz="3600" smtClean="0">
                <a:solidFill>
                  <a:srgbClr val="2E4B53"/>
                </a:solidFill>
                <a:effectLst/>
              </a:defRPr>
            </a:lvl1pPr>
          </a:lstStyle>
          <a:p>
            <a:r>
              <a:rPr lang="en-GB" dirty="0">
                <a:effectLst/>
                <a:latin typeface="Arial" panose="020B0604020202020204" pitchFamily="34" charset="0"/>
              </a:rPr>
              <a:t>Click to add title</a:t>
            </a:r>
            <a:endParaRPr lang="en-GB" dirty="0">
              <a:solidFill>
                <a:srgbClr val="87B60A"/>
              </a:solidFill>
              <a:effectLst/>
              <a:latin typeface="Arial" panose="020B0604020202020204" pitchFamily="34" charset="0"/>
            </a:endParaRPr>
          </a:p>
        </p:txBody>
      </p:sp>
      <p:pic>
        <p:nvPicPr>
          <p:cNvPr id="37" name="Picture 36">
            <a:extLst>
              <a:ext uri="{FF2B5EF4-FFF2-40B4-BE49-F238E27FC236}">
                <a16:creationId xmlns:a16="http://schemas.microsoft.com/office/drawing/2014/main" id="{80768D15-7E21-8444-BFD9-012FB942F6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
        <p:nvSpPr>
          <p:cNvPr id="38" name="Rectangle 37">
            <a:extLst>
              <a:ext uri="{FF2B5EF4-FFF2-40B4-BE49-F238E27FC236}">
                <a16:creationId xmlns:a16="http://schemas.microsoft.com/office/drawing/2014/main" id="{F75B79DB-9246-B146-A1B2-C821C87EE946}"/>
              </a:ext>
            </a:extLst>
          </p:cNvPr>
          <p:cNvSpPr/>
          <p:nvPr userDrawn="1"/>
        </p:nvSpPr>
        <p:spPr>
          <a:xfrm rot="5400000">
            <a:off x="8455542" y="-614030"/>
            <a:ext cx="74428" cy="1302489"/>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5422149-BC22-E145-B445-20CE7D534B46}"/>
              </a:ext>
            </a:extLst>
          </p:cNvPr>
          <p:cNvSpPr/>
          <p:nvPr userDrawn="1"/>
        </p:nvSpPr>
        <p:spPr>
          <a:xfrm rot="5400000">
            <a:off x="8708400" y="1709475"/>
            <a:ext cx="223200" cy="648000"/>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774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descr="A picture containing building, sky, outdoor, apartment building&#10;&#10;Description automatically generated">
            <a:extLst>
              <a:ext uri="{FF2B5EF4-FFF2-40B4-BE49-F238E27FC236}">
                <a16:creationId xmlns:a16="http://schemas.microsoft.com/office/drawing/2014/main" id="{F430D537-70DA-2741-A5AF-D6475EF1BB8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6137753" cy="5143500"/>
          </a:xfrm>
          <a:prstGeom prst="rect">
            <a:avLst/>
          </a:prstGeom>
        </p:spPr>
      </p:pic>
      <p:sp>
        <p:nvSpPr>
          <p:cNvPr id="15" name="Rectangle 14">
            <a:extLst>
              <a:ext uri="{FF2B5EF4-FFF2-40B4-BE49-F238E27FC236}">
                <a16:creationId xmlns:a16="http://schemas.microsoft.com/office/drawing/2014/main" id="{70535354-BA64-A240-A28A-AEF5BE30F782}"/>
              </a:ext>
            </a:extLst>
          </p:cNvPr>
          <p:cNvSpPr/>
          <p:nvPr userDrawn="1"/>
        </p:nvSpPr>
        <p:spPr>
          <a:xfrm>
            <a:off x="3801599" y="-75414"/>
            <a:ext cx="5427241" cy="5326144"/>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36377A5-60B4-EF4C-B0C7-A447E58A1E3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82592" y="4325252"/>
            <a:ext cx="1731836" cy="512377"/>
          </a:xfrm>
          <a:prstGeom prst="rect">
            <a:avLst/>
          </a:prstGeom>
        </p:spPr>
      </p:pic>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4">
            <a:extLst>
              <a:ext uri="{FF2B5EF4-FFF2-40B4-BE49-F238E27FC236}">
                <a16:creationId xmlns:a16="http://schemas.microsoft.com/office/drawing/2014/main" id="{C7C0D78E-C2C8-B94C-AB6F-66D977821E24}"/>
              </a:ext>
            </a:extLst>
          </p:cNvPr>
          <p:cNvSpPr>
            <a:spLocks noGrp="1"/>
          </p:cNvSpPr>
          <p:nvPr>
            <p:ph type="body" sz="quarter" idx="10" hasCustomPrompt="1"/>
          </p:nvPr>
        </p:nvSpPr>
        <p:spPr>
          <a:xfrm>
            <a:off x="4318770" y="2661862"/>
            <a:ext cx="3108701" cy="304993"/>
          </a:xfrm>
          <a:prstGeom prst="rect">
            <a:avLst/>
          </a:prstGeom>
        </p:spPr>
        <p:txBody>
          <a:bodyPr/>
          <a:lstStyle>
            <a:lvl1pPr marL="0" indent="0">
              <a:buNone/>
              <a:defRPr sz="1400">
                <a:solidFill>
                  <a:schemeClr val="bg1"/>
                </a:solidFill>
              </a:defRPr>
            </a:lvl1pPr>
          </a:lstStyle>
          <a:p>
            <a:r>
              <a:rPr lang="en-GB" dirty="0">
                <a:effectLst/>
                <a:latin typeface="Arial" panose="020B0604020202020204" pitchFamily="34" charset="0"/>
              </a:rPr>
              <a:t>Presenter Title</a:t>
            </a:r>
          </a:p>
        </p:txBody>
      </p:sp>
      <p:sp>
        <p:nvSpPr>
          <p:cNvPr id="20" name="Title 1">
            <a:extLst>
              <a:ext uri="{FF2B5EF4-FFF2-40B4-BE49-F238E27FC236}">
                <a16:creationId xmlns:a16="http://schemas.microsoft.com/office/drawing/2014/main" id="{1D34044A-834C-E344-AF1F-A26A5BE6BF6B}"/>
              </a:ext>
            </a:extLst>
          </p:cNvPr>
          <p:cNvSpPr>
            <a:spLocks noGrp="1"/>
          </p:cNvSpPr>
          <p:nvPr>
            <p:ph type="ctrTitle" hasCustomPrompt="1"/>
          </p:nvPr>
        </p:nvSpPr>
        <p:spPr>
          <a:xfrm>
            <a:off x="4324169" y="1271478"/>
            <a:ext cx="3108702" cy="720162"/>
          </a:xfrm>
          <a:prstGeom prst="rect">
            <a:avLst/>
          </a:prstGeom>
        </p:spPr>
        <p:txBody>
          <a:bodyPr anchor="b"/>
          <a:lstStyle>
            <a:lvl1pPr algn="l">
              <a:lnSpc>
                <a:spcPts val="4400"/>
              </a:lnSpc>
              <a:defRPr lang="en-GB" smtClean="0">
                <a:solidFill>
                  <a:schemeClr val="bg1"/>
                </a:solidFill>
                <a:effectLst/>
              </a:defRPr>
            </a:lvl1pPr>
          </a:lstStyle>
          <a:p>
            <a:r>
              <a:rPr lang="en-GB" dirty="0">
                <a:effectLst/>
                <a:latin typeface="Arial" panose="020B0604020202020204" pitchFamily="34" charset="0"/>
              </a:rPr>
              <a:t>Thank You</a:t>
            </a:r>
            <a:endParaRPr lang="en-GB" dirty="0">
              <a:solidFill>
                <a:srgbClr val="87B60A"/>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ED15D5E1-E38E-2246-9B46-107EAB697ED9}"/>
              </a:ext>
            </a:extLst>
          </p:cNvPr>
          <p:cNvSpPr/>
          <p:nvPr userDrawn="1"/>
        </p:nvSpPr>
        <p:spPr>
          <a:xfrm>
            <a:off x="4318770" y="4622185"/>
            <a:ext cx="556563" cy="215444"/>
          </a:xfrm>
          <a:prstGeom prst="rect">
            <a:avLst/>
          </a:prstGeom>
        </p:spPr>
        <p:txBody>
          <a:bodyPr wrap="square">
            <a:spAutoFit/>
          </a:bodyPr>
          <a:lstStyle/>
          <a:p>
            <a:r>
              <a:rPr lang="en-GB" sz="800" dirty="0" err="1">
                <a:solidFill>
                  <a:srgbClr val="87B60A"/>
                </a:solidFill>
                <a:effectLst/>
                <a:latin typeface="Arial" panose="020B0604020202020204" pitchFamily="34" charset="0"/>
              </a:rPr>
              <a:t>itsligo.</a:t>
            </a:r>
            <a:r>
              <a:rPr lang="en-GB" sz="800" b="0" i="0" dirty="0" err="1">
                <a:solidFill>
                  <a:srgbClr val="87B60A"/>
                </a:solidFill>
                <a:effectLst/>
                <a:latin typeface="Arial" panose="020B0604020202020204" pitchFamily="34" charset="0"/>
                <a:cs typeface="Arial" panose="020B0604020202020204" pitchFamily="34" charset="0"/>
              </a:rPr>
              <a:t>ie</a:t>
            </a:r>
            <a:endParaRPr lang="en-GB" sz="800" b="0" i="0" dirty="0">
              <a:solidFill>
                <a:srgbClr val="87B60A"/>
              </a:solidFill>
              <a:effectLst/>
              <a:latin typeface="Arial" panose="020B0604020202020204" pitchFamily="34" charset="0"/>
              <a:cs typeface="Arial" panose="020B0604020202020204" pitchFamily="34" charset="0"/>
            </a:endParaRPr>
          </a:p>
        </p:txBody>
      </p:sp>
      <p:sp>
        <p:nvSpPr>
          <p:cNvPr id="13" name="Text Placeholder 24">
            <a:extLst>
              <a:ext uri="{FF2B5EF4-FFF2-40B4-BE49-F238E27FC236}">
                <a16:creationId xmlns:a16="http://schemas.microsoft.com/office/drawing/2014/main" id="{EE16F844-24E4-4F45-B55D-1DF230C418AD}"/>
              </a:ext>
            </a:extLst>
          </p:cNvPr>
          <p:cNvSpPr>
            <a:spLocks noGrp="1"/>
          </p:cNvSpPr>
          <p:nvPr>
            <p:ph type="body" sz="quarter" idx="11" hasCustomPrompt="1"/>
          </p:nvPr>
        </p:nvSpPr>
        <p:spPr>
          <a:xfrm>
            <a:off x="4318770" y="2981276"/>
            <a:ext cx="3108701" cy="304993"/>
          </a:xfrm>
          <a:prstGeom prst="rect">
            <a:avLst/>
          </a:prstGeom>
        </p:spPr>
        <p:txBody>
          <a:bodyPr/>
          <a:lstStyle>
            <a:lvl1pPr marL="0" indent="0">
              <a:buNone/>
              <a:defRPr sz="1400">
                <a:solidFill>
                  <a:schemeClr val="bg1"/>
                </a:solidFill>
              </a:defRPr>
            </a:lvl1pPr>
          </a:lstStyle>
          <a:p>
            <a:r>
              <a:rPr lang="en-GB" dirty="0">
                <a:effectLst/>
                <a:latin typeface="Arial" panose="020B0604020202020204" pitchFamily="34" charset="0"/>
              </a:rPr>
              <a:t>Presenter Telephone</a:t>
            </a:r>
          </a:p>
        </p:txBody>
      </p:sp>
      <p:sp>
        <p:nvSpPr>
          <p:cNvPr id="16" name="Text Placeholder 24">
            <a:extLst>
              <a:ext uri="{FF2B5EF4-FFF2-40B4-BE49-F238E27FC236}">
                <a16:creationId xmlns:a16="http://schemas.microsoft.com/office/drawing/2014/main" id="{8C4EC765-7AE4-1F4C-B3AD-DA44F3F58F61}"/>
              </a:ext>
            </a:extLst>
          </p:cNvPr>
          <p:cNvSpPr>
            <a:spLocks noGrp="1"/>
          </p:cNvSpPr>
          <p:nvPr>
            <p:ph type="body" sz="quarter" idx="12" hasCustomPrompt="1"/>
          </p:nvPr>
        </p:nvSpPr>
        <p:spPr>
          <a:xfrm>
            <a:off x="4318770" y="3300690"/>
            <a:ext cx="3108701" cy="304993"/>
          </a:xfrm>
          <a:prstGeom prst="rect">
            <a:avLst/>
          </a:prstGeom>
        </p:spPr>
        <p:txBody>
          <a:bodyPr/>
          <a:lstStyle>
            <a:lvl1pPr marL="0" indent="0">
              <a:buNone/>
              <a:defRPr sz="1400">
                <a:solidFill>
                  <a:schemeClr val="bg1"/>
                </a:solidFill>
              </a:defRPr>
            </a:lvl1pPr>
          </a:lstStyle>
          <a:p>
            <a:r>
              <a:rPr lang="en-GB" dirty="0">
                <a:effectLst/>
                <a:latin typeface="Arial" panose="020B0604020202020204" pitchFamily="34" charset="0"/>
              </a:rPr>
              <a:t>Presenter Email</a:t>
            </a:r>
          </a:p>
        </p:txBody>
      </p:sp>
      <p:sp>
        <p:nvSpPr>
          <p:cNvPr id="17" name="Rectangle 16">
            <a:extLst>
              <a:ext uri="{FF2B5EF4-FFF2-40B4-BE49-F238E27FC236}">
                <a16:creationId xmlns:a16="http://schemas.microsoft.com/office/drawing/2014/main" id="{FE54F1B7-6D43-F442-B129-D3F2AFDD232F}"/>
              </a:ext>
            </a:extLst>
          </p:cNvPr>
          <p:cNvSpPr/>
          <p:nvPr userDrawn="1"/>
        </p:nvSpPr>
        <p:spPr>
          <a:xfrm>
            <a:off x="3578400" y="-1"/>
            <a:ext cx="223200" cy="664535"/>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293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and Imag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AFC49B-AB90-D94A-862F-D6F16F08CAE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17812" y="-2"/>
            <a:ext cx="4626189" cy="5143489"/>
          </a:xfrm>
          <a:prstGeom prst="rect">
            <a:avLst/>
          </a:prstGeom>
        </p:spPr>
      </p:pic>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811-B118-CE4C-AD2A-BF416A38E66D}"/>
              </a:ext>
            </a:extLst>
          </p:cNvPr>
          <p:cNvSpPr/>
          <p:nvPr userDrawn="1"/>
        </p:nvSpPr>
        <p:spPr>
          <a:xfrm>
            <a:off x="4390628" y="-1"/>
            <a:ext cx="223200" cy="664535"/>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2166C9C-4A8E-5F4A-92DC-2C9F806B3C34}"/>
              </a:ext>
            </a:extLst>
          </p:cNvPr>
          <p:cNvCxnSpPr/>
          <p:nvPr userDrawn="1"/>
        </p:nvCxnSpPr>
        <p:spPr>
          <a:xfrm>
            <a:off x="611869" y="3543947"/>
            <a:ext cx="28494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DDA0CE8-9D48-CA40-B399-310D6906A0C2}"/>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2B6E6F-F6CF-3F40-A1A4-24B81F0067B9}"/>
              </a:ext>
            </a:extLst>
          </p:cNvPr>
          <p:cNvSpPr/>
          <p:nvPr userDrawn="1"/>
        </p:nvSpPr>
        <p:spPr>
          <a:xfrm>
            <a:off x="518939" y="4803227"/>
            <a:ext cx="556563" cy="215444"/>
          </a:xfrm>
          <a:prstGeom prst="rect">
            <a:avLst/>
          </a:prstGeom>
        </p:spPr>
        <p:txBody>
          <a:bodyPr wrap="none">
            <a:spAutoFit/>
          </a:bodyPr>
          <a:lstStyle/>
          <a:p>
            <a:r>
              <a:rPr lang="en-GB" sz="800" dirty="0" err="1">
                <a:solidFill>
                  <a:srgbClr val="87B60A"/>
                </a:solidFill>
                <a:effectLst/>
                <a:latin typeface="Arial" panose="020B0604020202020204" pitchFamily="34" charset="0"/>
              </a:rPr>
              <a:t>itsligo.</a:t>
            </a:r>
            <a:r>
              <a:rPr lang="en-GB" sz="800" b="0" i="0" dirty="0" err="1">
                <a:solidFill>
                  <a:srgbClr val="87B60A"/>
                </a:solidFill>
                <a:effectLst/>
                <a:latin typeface="Arial" panose="020B0604020202020204" pitchFamily="34" charset="0"/>
                <a:cs typeface="Arial" panose="020B0604020202020204" pitchFamily="34" charset="0"/>
              </a:rPr>
              <a:t>ie</a:t>
            </a:r>
            <a:endParaRPr lang="en-GB" sz="800" b="0" i="0" dirty="0">
              <a:solidFill>
                <a:srgbClr val="87B60A"/>
              </a:solidFill>
              <a:effectLst/>
              <a:latin typeface="Arial" panose="020B0604020202020204" pitchFamily="34" charset="0"/>
              <a:cs typeface="Arial" panose="020B0604020202020204" pitchFamily="34" charset="0"/>
            </a:endParaRPr>
          </a:p>
        </p:txBody>
      </p:sp>
      <p:sp>
        <p:nvSpPr>
          <p:cNvPr id="27" name="Text Placeholder 24">
            <a:extLst>
              <a:ext uri="{FF2B5EF4-FFF2-40B4-BE49-F238E27FC236}">
                <a16:creationId xmlns:a16="http://schemas.microsoft.com/office/drawing/2014/main" id="{C33C2E42-9C80-AA42-9830-3E9CE1C07A12}"/>
              </a:ext>
            </a:extLst>
          </p:cNvPr>
          <p:cNvSpPr>
            <a:spLocks noGrp="1"/>
          </p:cNvSpPr>
          <p:nvPr>
            <p:ph type="body" sz="quarter" idx="10" hasCustomPrompt="1"/>
          </p:nvPr>
        </p:nvSpPr>
        <p:spPr>
          <a:xfrm>
            <a:off x="502991" y="1974359"/>
            <a:ext cx="3108701" cy="304993"/>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8" name="Title 1">
            <a:extLst>
              <a:ext uri="{FF2B5EF4-FFF2-40B4-BE49-F238E27FC236}">
                <a16:creationId xmlns:a16="http://schemas.microsoft.com/office/drawing/2014/main" id="{98F3AF62-9EC3-E74F-BEF8-FC75857401F6}"/>
              </a:ext>
            </a:extLst>
          </p:cNvPr>
          <p:cNvSpPr>
            <a:spLocks noGrp="1"/>
          </p:cNvSpPr>
          <p:nvPr>
            <p:ph type="ctrTitle" hasCustomPrompt="1"/>
          </p:nvPr>
        </p:nvSpPr>
        <p:spPr>
          <a:xfrm>
            <a:off x="508307" y="1229514"/>
            <a:ext cx="3500168" cy="542460"/>
          </a:xfrm>
          <a:prstGeom prst="rect">
            <a:avLst/>
          </a:prstGeom>
        </p:spPr>
        <p:txBody>
          <a:bodyPr anchor="b">
            <a:normAutofit/>
          </a:bodyPr>
          <a:lstStyle>
            <a:lvl1pPr algn="l">
              <a:lnSpc>
                <a:spcPct val="100000"/>
              </a:lnSpc>
              <a:defRPr lang="en-GB" sz="3600" smtClean="0">
                <a:solidFill>
                  <a:srgbClr val="2E4B53"/>
                </a:solidFill>
                <a:effectLst/>
              </a:defRPr>
            </a:lvl1pPr>
          </a:lstStyle>
          <a:p>
            <a:r>
              <a:rPr lang="en-GB" dirty="0">
                <a:effectLst/>
                <a:latin typeface="Arial" panose="020B0604020202020204" pitchFamily="34" charset="0"/>
              </a:rPr>
              <a:t>Click to add title</a:t>
            </a:r>
            <a:endParaRPr lang="en-GB" dirty="0">
              <a:solidFill>
                <a:srgbClr val="87B60A"/>
              </a:solidFill>
              <a:effectLst/>
              <a:latin typeface="Arial" panose="020B0604020202020204" pitchFamily="34" charset="0"/>
            </a:endParaRPr>
          </a:p>
        </p:txBody>
      </p:sp>
      <p:pic>
        <p:nvPicPr>
          <p:cNvPr id="37" name="Picture 36">
            <a:extLst>
              <a:ext uri="{FF2B5EF4-FFF2-40B4-BE49-F238E27FC236}">
                <a16:creationId xmlns:a16="http://schemas.microsoft.com/office/drawing/2014/main" id="{80768D15-7E21-8444-BFD9-012FB942F6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
        <p:nvSpPr>
          <p:cNvPr id="38" name="Rectangle 37">
            <a:extLst>
              <a:ext uri="{FF2B5EF4-FFF2-40B4-BE49-F238E27FC236}">
                <a16:creationId xmlns:a16="http://schemas.microsoft.com/office/drawing/2014/main" id="{F75B79DB-9246-B146-A1B2-C821C87EE946}"/>
              </a:ext>
            </a:extLst>
          </p:cNvPr>
          <p:cNvSpPr/>
          <p:nvPr userDrawn="1"/>
        </p:nvSpPr>
        <p:spPr>
          <a:xfrm rot="5400000">
            <a:off x="8455542" y="-614030"/>
            <a:ext cx="74428" cy="1302489"/>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9090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xt and Imag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E01E6-C746-A94C-BCB6-C239D3081D6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80814" y="-17795"/>
            <a:ext cx="4210432" cy="5161295"/>
          </a:xfrm>
          <a:prstGeom prst="rect">
            <a:avLst/>
          </a:prstGeom>
        </p:spPr>
      </p:pic>
      <p:sp>
        <p:nvSpPr>
          <p:cNvPr id="19" name="Rectangle 18">
            <a:extLst>
              <a:ext uri="{FF2B5EF4-FFF2-40B4-BE49-F238E27FC236}">
                <a16:creationId xmlns:a16="http://schemas.microsoft.com/office/drawing/2014/main" id="{AE627AC9-32A3-0146-9205-60B6351ADE77}"/>
              </a:ext>
            </a:extLst>
          </p:cNvPr>
          <p:cNvSpPr/>
          <p:nvPr userDrawn="1"/>
        </p:nvSpPr>
        <p:spPr>
          <a:xfrm>
            <a:off x="4391247" y="0"/>
            <a:ext cx="475275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811-B118-CE4C-AD2A-BF416A38E66D}"/>
              </a:ext>
            </a:extLst>
          </p:cNvPr>
          <p:cNvSpPr/>
          <p:nvPr userDrawn="1"/>
        </p:nvSpPr>
        <p:spPr>
          <a:xfrm>
            <a:off x="4278986" y="4332767"/>
            <a:ext cx="223200" cy="810733"/>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DDA0CE8-9D48-CA40-B399-310D6906A0C2}"/>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2B6E6F-F6CF-3F40-A1A4-24B81F0067B9}"/>
              </a:ext>
            </a:extLst>
          </p:cNvPr>
          <p:cNvSpPr/>
          <p:nvPr userDrawn="1"/>
        </p:nvSpPr>
        <p:spPr>
          <a:xfrm>
            <a:off x="518939" y="4803227"/>
            <a:ext cx="556563" cy="215444"/>
          </a:xfrm>
          <a:prstGeom prst="rect">
            <a:avLst/>
          </a:prstGeom>
        </p:spPr>
        <p:txBody>
          <a:bodyPr wrap="none">
            <a:spAutoFit/>
          </a:bodyPr>
          <a:lstStyle/>
          <a:p>
            <a:r>
              <a:rPr lang="en-GB" sz="800" dirty="0" err="1">
                <a:solidFill>
                  <a:schemeClr val="bg1"/>
                </a:solidFill>
                <a:effectLst/>
                <a:latin typeface="Arial" panose="020B0604020202020204" pitchFamily="34" charset="0"/>
              </a:rPr>
              <a:t>itsligo.</a:t>
            </a:r>
            <a:r>
              <a:rPr lang="en-GB" sz="800" b="0" i="0" dirty="0" err="1">
                <a:solidFill>
                  <a:schemeClr val="bg1"/>
                </a:solidFill>
                <a:effectLst/>
                <a:latin typeface="Arial" panose="020B0604020202020204" pitchFamily="34" charset="0"/>
                <a:cs typeface="Arial" panose="020B0604020202020204" pitchFamily="34" charset="0"/>
              </a:rPr>
              <a:t>ie</a:t>
            </a:r>
            <a:endParaRPr lang="en-GB" sz="800" b="0" i="0" dirty="0">
              <a:solidFill>
                <a:schemeClr val="bg1"/>
              </a:solidFill>
              <a:effectLst/>
              <a:latin typeface="Arial" panose="020B0604020202020204" pitchFamily="34" charset="0"/>
              <a:cs typeface="Arial" panose="020B0604020202020204" pitchFamily="34" charset="0"/>
            </a:endParaRPr>
          </a:p>
        </p:txBody>
      </p:sp>
      <p:sp>
        <p:nvSpPr>
          <p:cNvPr id="27" name="Text Placeholder 24">
            <a:extLst>
              <a:ext uri="{FF2B5EF4-FFF2-40B4-BE49-F238E27FC236}">
                <a16:creationId xmlns:a16="http://schemas.microsoft.com/office/drawing/2014/main" id="{C33C2E42-9C80-AA42-9830-3E9CE1C07A12}"/>
              </a:ext>
            </a:extLst>
          </p:cNvPr>
          <p:cNvSpPr>
            <a:spLocks noGrp="1"/>
          </p:cNvSpPr>
          <p:nvPr>
            <p:ph type="body" sz="quarter" idx="10" hasCustomPrompt="1"/>
          </p:nvPr>
        </p:nvSpPr>
        <p:spPr>
          <a:xfrm>
            <a:off x="4787911" y="2226612"/>
            <a:ext cx="3108701" cy="304993"/>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8" name="Title 1">
            <a:extLst>
              <a:ext uri="{FF2B5EF4-FFF2-40B4-BE49-F238E27FC236}">
                <a16:creationId xmlns:a16="http://schemas.microsoft.com/office/drawing/2014/main" id="{98F3AF62-9EC3-E74F-BEF8-FC75857401F6}"/>
              </a:ext>
            </a:extLst>
          </p:cNvPr>
          <p:cNvSpPr>
            <a:spLocks noGrp="1"/>
          </p:cNvSpPr>
          <p:nvPr>
            <p:ph type="ctrTitle" hasCustomPrompt="1"/>
          </p:nvPr>
        </p:nvSpPr>
        <p:spPr>
          <a:xfrm>
            <a:off x="4793227" y="1357105"/>
            <a:ext cx="3500168" cy="542460"/>
          </a:xfrm>
          <a:prstGeom prst="rect">
            <a:avLst/>
          </a:prstGeom>
        </p:spPr>
        <p:txBody>
          <a:bodyPr anchor="b">
            <a:normAutofit/>
          </a:bodyPr>
          <a:lstStyle>
            <a:lvl1pPr algn="l">
              <a:lnSpc>
                <a:spcPct val="100000"/>
              </a:lnSpc>
              <a:defRPr lang="en-GB" sz="3600" smtClean="0">
                <a:solidFill>
                  <a:srgbClr val="2E4B53"/>
                </a:solidFill>
                <a:effectLst/>
              </a:defRPr>
            </a:lvl1pPr>
          </a:lstStyle>
          <a:p>
            <a:r>
              <a:rPr lang="en-GB" dirty="0">
                <a:effectLst/>
                <a:latin typeface="Arial" panose="020B0604020202020204" pitchFamily="34" charset="0"/>
              </a:rPr>
              <a:t>Click to add title</a:t>
            </a:r>
            <a:endParaRPr lang="en-GB" dirty="0">
              <a:solidFill>
                <a:srgbClr val="87B60A"/>
              </a:solidFill>
              <a:effectLst/>
              <a:latin typeface="Arial" panose="020B0604020202020204" pitchFamily="34" charset="0"/>
            </a:endParaRPr>
          </a:p>
        </p:txBody>
      </p:sp>
      <p:pic>
        <p:nvPicPr>
          <p:cNvPr id="37" name="Picture 36">
            <a:extLst>
              <a:ext uri="{FF2B5EF4-FFF2-40B4-BE49-F238E27FC236}">
                <a16:creationId xmlns:a16="http://schemas.microsoft.com/office/drawing/2014/main" id="{80768D15-7E21-8444-BFD9-012FB942F6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
        <p:nvSpPr>
          <p:cNvPr id="15" name="Rectangle 14">
            <a:extLst>
              <a:ext uri="{FF2B5EF4-FFF2-40B4-BE49-F238E27FC236}">
                <a16:creationId xmlns:a16="http://schemas.microsoft.com/office/drawing/2014/main" id="{998593BD-79D9-8A4A-9828-7807EBB53530}"/>
              </a:ext>
            </a:extLst>
          </p:cNvPr>
          <p:cNvSpPr/>
          <p:nvPr userDrawn="1"/>
        </p:nvSpPr>
        <p:spPr>
          <a:xfrm rot="5400000">
            <a:off x="8455542" y="-614030"/>
            <a:ext cx="74428" cy="1302489"/>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3322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Image Slide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AFC49B-AB90-D94A-862F-D6F16F08CAE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97215" y="-1"/>
            <a:ext cx="4646786" cy="5143500"/>
          </a:xfrm>
          <a:prstGeom prst="rect">
            <a:avLst/>
          </a:prstGeom>
        </p:spPr>
      </p:pic>
      <p:sp>
        <p:nvSpPr>
          <p:cNvPr id="6" name="Rectangle 5">
            <a:extLst>
              <a:ext uri="{FF2B5EF4-FFF2-40B4-BE49-F238E27FC236}">
                <a16:creationId xmlns:a16="http://schemas.microsoft.com/office/drawing/2014/main" id="{AEAE0A02-DA07-F34A-84DA-93DC4FBA9D2D}"/>
              </a:ext>
            </a:extLst>
          </p:cNvPr>
          <p:cNvSpPr/>
          <p:nvPr userDrawn="1"/>
        </p:nvSpPr>
        <p:spPr>
          <a:xfrm>
            <a:off x="180814" y="2397938"/>
            <a:ext cx="4316400" cy="2025206"/>
          </a:xfrm>
          <a:prstGeom prst="rect">
            <a:avLst/>
          </a:prstGeom>
          <a:solidFill>
            <a:srgbClr val="EC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811-B118-CE4C-AD2A-BF416A38E66D}"/>
              </a:ext>
            </a:extLst>
          </p:cNvPr>
          <p:cNvSpPr/>
          <p:nvPr userDrawn="1"/>
        </p:nvSpPr>
        <p:spPr>
          <a:xfrm>
            <a:off x="4390628" y="-1"/>
            <a:ext cx="223200" cy="664535"/>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DDA0CE8-9D48-CA40-B399-310D6906A0C2}"/>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2B6E6F-F6CF-3F40-A1A4-24B81F0067B9}"/>
              </a:ext>
            </a:extLst>
          </p:cNvPr>
          <p:cNvSpPr/>
          <p:nvPr userDrawn="1"/>
        </p:nvSpPr>
        <p:spPr>
          <a:xfrm>
            <a:off x="518939" y="4803227"/>
            <a:ext cx="556563" cy="215444"/>
          </a:xfrm>
          <a:prstGeom prst="rect">
            <a:avLst/>
          </a:prstGeom>
        </p:spPr>
        <p:txBody>
          <a:bodyPr wrap="none">
            <a:spAutoFit/>
          </a:bodyPr>
          <a:lstStyle/>
          <a:p>
            <a:r>
              <a:rPr lang="en-GB" sz="800" dirty="0" err="1">
                <a:solidFill>
                  <a:srgbClr val="87B60A"/>
                </a:solidFill>
                <a:effectLst/>
                <a:latin typeface="Arial" panose="020B0604020202020204" pitchFamily="34" charset="0"/>
              </a:rPr>
              <a:t>itsligo.</a:t>
            </a:r>
            <a:r>
              <a:rPr lang="en-GB" sz="800" b="0" i="0" dirty="0" err="1">
                <a:solidFill>
                  <a:srgbClr val="87B60A"/>
                </a:solidFill>
                <a:effectLst/>
                <a:latin typeface="Arial" panose="020B0604020202020204" pitchFamily="34" charset="0"/>
                <a:cs typeface="Arial" panose="020B0604020202020204" pitchFamily="34" charset="0"/>
              </a:rPr>
              <a:t>ie</a:t>
            </a:r>
            <a:endParaRPr lang="en-GB" sz="800" b="0" i="0" dirty="0">
              <a:solidFill>
                <a:srgbClr val="87B60A"/>
              </a:solidFill>
              <a:effectLst/>
              <a:latin typeface="Arial" panose="020B0604020202020204" pitchFamily="34" charset="0"/>
              <a:cs typeface="Arial" panose="020B0604020202020204" pitchFamily="34" charset="0"/>
            </a:endParaRPr>
          </a:p>
        </p:txBody>
      </p:sp>
      <p:sp>
        <p:nvSpPr>
          <p:cNvPr id="27" name="Text Placeholder 24">
            <a:extLst>
              <a:ext uri="{FF2B5EF4-FFF2-40B4-BE49-F238E27FC236}">
                <a16:creationId xmlns:a16="http://schemas.microsoft.com/office/drawing/2014/main" id="{C33C2E42-9C80-AA42-9830-3E9CE1C07A12}"/>
              </a:ext>
            </a:extLst>
          </p:cNvPr>
          <p:cNvSpPr>
            <a:spLocks noGrp="1"/>
          </p:cNvSpPr>
          <p:nvPr>
            <p:ph type="body" sz="quarter" idx="10" hasCustomPrompt="1"/>
          </p:nvPr>
        </p:nvSpPr>
        <p:spPr>
          <a:xfrm>
            <a:off x="502991" y="1586271"/>
            <a:ext cx="3108701" cy="304993"/>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8" name="Title 1">
            <a:extLst>
              <a:ext uri="{FF2B5EF4-FFF2-40B4-BE49-F238E27FC236}">
                <a16:creationId xmlns:a16="http://schemas.microsoft.com/office/drawing/2014/main" id="{98F3AF62-9EC3-E74F-BEF8-FC75857401F6}"/>
              </a:ext>
            </a:extLst>
          </p:cNvPr>
          <p:cNvSpPr>
            <a:spLocks noGrp="1"/>
          </p:cNvSpPr>
          <p:nvPr>
            <p:ph type="ctrTitle" hasCustomPrompt="1"/>
          </p:nvPr>
        </p:nvSpPr>
        <p:spPr>
          <a:xfrm>
            <a:off x="508307" y="1016864"/>
            <a:ext cx="3500168" cy="542460"/>
          </a:xfrm>
          <a:prstGeom prst="rect">
            <a:avLst/>
          </a:prstGeom>
        </p:spPr>
        <p:txBody>
          <a:bodyPr anchor="b">
            <a:normAutofit/>
          </a:bodyPr>
          <a:lstStyle>
            <a:lvl1pPr algn="l">
              <a:lnSpc>
                <a:spcPct val="100000"/>
              </a:lnSpc>
              <a:defRPr lang="en-GB" sz="3600" smtClean="0">
                <a:solidFill>
                  <a:srgbClr val="2E4B53"/>
                </a:solidFill>
                <a:effectLst/>
              </a:defRPr>
            </a:lvl1pPr>
          </a:lstStyle>
          <a:p>
            <a:r>
              <a:rPr lang="en-GB" dirty="0">
                <a:effectLst/>
                <a:latin typeface="Arial" panose="020B0604020202020204" pitchFamily="34" charset="0"/>
              </a:rPr>
              <a:t>Click to add title</a:t>
            </a:r>
            <a:endParaRPr lang="en-GB" dirty="0">
              <a:solidFill>
                <a:srgbClr val="87B60A"/>
              </a:solidFill>
              <a:effectLst/>
              <a:latin typeface="Arial" panose="020B0604020202020204" pitchFamily="34" charset="0"/>
            </a:endParaRPr>
          </a:p>
        </p:txBody>
      </p:sp>
      <p:pic>
        <p:nvPicPr>
          <p:cNvPr id="37" name="Picture 36">
            <a:extLst>
              <a:ext uri="{FF2B5EF4-FFF2-40B4-BE49-F238E27FC236}">
                <a16:creationId xmlns:a16="http://schemas.microsoft.com/office/drawing/2014/main" id="{80768D15-7E21-8444-BFD9-012FB942F6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
        <p:nvSpPr>
          <p:cNvPr id="17" name="Text Placeholder 24">
            <a:extLst>
              <a:ext uri="{FF2B5EF4-FFF2-40B4-BE49-F238E27FC236}">
                <a16:creationId xmlns:a16="http://schemas.microsoft.com/office/drawing/2014/main" id="{F694889D-C696-8543-9E59-832A38E8FAE4}"/>
              </a:ext>
            </a:extLst>
          </p:cNvPr>
          <p:cNvSpPr>
            <a:spLocks noGrp="1"/>
          </p:cNvSpPr>
          <p:nvPr>
            <p:ph type="body" sz="quarter" idx="11" hasCustomPrompt="1"/>
          </p:nvPr>
        </p:nvSpPr>
        <p:spPr>
          <a:xfrm>
            <a:off x="508307" y="2605668"/>
            <a:ext cx="3108701" cy="233226"/>
          </a:xfrm>
          <a:prstGeom prst="rect">
            <a:avLst/>
          </a:prstGeom>
        </p:spPr>
        <p:txBody>
          <a:bodyPr/>
          <a:lstStyle>
            <a:lvl1pPr marL="0" indent="0">
              <a:buNone/>
              <a:defRPr sz="1200">
                <a:solidFill>
                  <a:srgbClr val="2E4B53"/>
                </a:solidFill>
              </a:defRPr>
            </a:lvl1pPr>
          </a:lstStyle>
          <a:p>
            <a:r>
              <a:rPr lang="en-GB" dirty="0">
                <a:effectLst/>
                <a:latin typeface="Arial" panose="020B0604020202020204" pitchFamily="34" charset="0"/>
              </a:rPr>
              <a:t>Click to add title</a:t>
            </a:r>
          </a:p>
        </p:txBody>
      </p:sp>
      <p:sp>
        <p:nvSpPr>
          <p:cNvPr id="19" name="Text Placeholder 24">
            <a:extLst>
              <a:ext uri="{FF2B5EF4-FFF2-40B4-BE49-F238E27FC236}">
                <a16:creationId xmlns:a16="http://schemas.microsoft.com/office/drawing/2014/main" id="{C933FDFA-F767-6644-8098-ED74C00A5024}"/>
              </a:ext>
            </a:extLst>
          </p:cNvPr>
          <p:cNvSpPr>
            <a:spLocks noGrp="1"/>
          </p:cNvSpPr>
          <p:nvPr>
            <p:ph type="body" sz="quarter" idx="12" hasCustomPrompt="1"/>
          </p:nvPr>
        </p:nvSpPr>
        <p:spPr>
          <a:xfrm>
            <a:off x="508307" y="2820995"/>
            <a:ext cx="3108701" cy="233226"/>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0" name="Text Placeholder 24">
            <a:extLst>
              <a:ext uri="{FF2B5EF4-FFF2-40B4-BE49-F238E27FC236}">
                <a16:creationId xmlns:a16="http://schemas.microsoft.com/office/drawing/2014/main" id="{F58AF8CA-135C-F149-B659-3474ACB370D1}"/>
              </a:ext>
            </a:extLst>
          </p:cNvPr>
          <p:cNvSpPr>
            <a:spLocks noGrp="1"/>
          </p:cNvSpPr>
          <p:nvPr>
            <p:ph type="body" sz="quarter" idx="13" hasCustomPrompt="1"/>
          </p:nvPr>
        </p:nvSpPr>
        <p:spPr>
          <a:xfrm>
            <a:off x="508307" y="3493487"/>
            <a:ext cx="3108701" cy="233226"/>
          </a:xfrm>
          <a:prstGeom prst="rect">
            <a:avLst/>
          </a:prstGeom>
        </p:spPr>
        <p:txBody>
          <a:bodyPr/>
          <a:lstStyle>
            <a:lvl1pPr marL="0" indent="0">
              <a:buNone/>
              <a:defRPr sz="1200">
                <a:solidFill>
                  <a:srgbClr val="2E4B53"/>
                </a:solidFill>
              </a:defRPr>
            </a:lvl1pPr>
          </a:lstStyle>
          <a:p>
            <a:r>
              <a:rPr lang="en-GB" dirty="0">
                <a:effectLst/>
                <a:latin typeface="Arial" panose="020B0604020202020204" pitchFamily="34" charset="0"/>
              </a:rPr>
              <a:t>Click to add title</a:t>
            </a:r>
          </a:p>
        </p:txBody>
      </p:sp>
      <p:sp>
        <p:nvSpPr>
          <p:cNvPr id="21" name="Text Placeholder 24">
            <a:extLst>
              <a:ext uri="{FF2B5EF4-FFF2-40B4-BE49-F238E27FC236}">
                <a16:creationId xmlns:a16="http://schemas.microsoft.com/office/drawing/2014/main" id="{8EC817D5-89CF-E342-BEA4-8E652B20C6DF}"/>
              </a:ext>
            </a:extLst>
          </p:cNvPr>
          <p:cNvSpPr>
            <a:spLocks noGrp="1"/>
          </p:cNvSpPr>
          <p:nvPr>
            <p:ph type="body" sz="quarter" idx="14" hasCustomPrompt="1"/>
          </p:nvPr>
        </p:nvSpPr>
        <p:spPr>
          <a:xfrm>
            <a:off x="508307" y="3708814"/>
            <a:ext cx="3108701" cy="233226"/>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2" name="Rectangle 21">
            <a:extLst>
              <a:ext uri="{FF2B5EF4-FFF2-40B4-BE49-F238E27FC236}">
                <a16:creationId xmlns:a16="http://schemas.microsoft.com/office/drawing/2014/main" id="{2877EB5C-15DA-B44B-A903-3E529A247C1B}"/>
              </a:ext>
            </a:extLst>
          </p:cNvPr>
          <p:cNvSpPr/>
          <p:nvPr userDrawn="1"/>
        </p:nvSpPr>
        <p:spPr>
          <a:xfrm rot="5400000">
            <a:off x="8455542" y="-614030"/>
            <a:ext cx="74428" cy="1302489"/>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7986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ext and Imag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AB798E-1D7D-394A-ADB6-F9BF16C5F1D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714163" y="0"/>
            <a:ext cx="3429838" cy="5138484"/>
          </a:xfrm>
          <a:prstGeom prst="rect">
            <a:avLst/>
          </a:prstGeom>
        </p:spPr>
      </p:pic>
      <p:sp>
        <p:nvSpPr>
          <p:cNvPr id="16" name="Rectangle 15">
            <a:extLst>
              <a:ext uri="{FF2B5EF4-FFF2-40B4-BE49-F238E27FC236}">
                <a16:creationId xmlns:a16="http://schemas.microsoft.com/office/drawing/2014/main" id="{03A682BB-C12E-9D4E-9170-AAACA02BAE54}"/>
              </a:ext>
            </a:extLst>
          </p:cNvPr>
          <p:cNvSpPr/>
          <p:nvPr userDrawn="1"/>
        </p:nvSpPr>
        <p:spPr>
          <a:xfrm>
            <a:off x="0" y="0"/>
            <a:ext cx="5714163" cy="5143500"/>
          </a:xfrm>
          <a:prstGeom prst="rect">
            <a:avLst/>
          </a:prstGeom>
          <a:solidFill>
            <a:srgbClr val="EC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DA0CE8-9D48-CA40-B399-310D6906A0C2}"/>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2B6E6F-F6CF-3F40-A1A4-24B81F0067B9}"/>
              </a:ext>
            </a:extLst>
          </p:cNvPr>
          <p:cNvSpPr/>
          <p:nvPr userDrawn="1"/>
        </p:nvSpPr>
        <p:spPr>
          <a:xfrm>
            <a:off x="518939" y="4803227"/>
            <a:ext cx="556563" cy="215444"/>
          </a:xfrm>
          <a:prstGeom prst="rect">
            <a:avLst/>
          </a:prstGeom>
        </p:spPr>
        <p:txBody>
          <a:bodyPr wrap="none">
            <a:spAutoFit/>
          </a:bodyPr>
          <a:lstStyle/>
          <a:p>
            <a:r>
              <a:rPr lang="en-GB" sz="800" dirty="0" err="1">
                <a:solidFill>
                  <a:srgbClr val="87B60A"/>
                </a:solidFill>
                <a:effectLst/>
                <a:latin typeface="Arial" panose="020B0604020202020204" pitchFamily="34" charset="0"/>
              </a:rPr>
              <a:t>itsligo.</a:t>
            </a:r>
            <a:r>
              <a:rPr lang="en-GB" sz="800" b="0" i="0" dirty="0" err="1">
                <a:solidFill>
                  <a:srgbClr val="87B60A"/>
                </a:solidFill>
                <a:effectLst/>
                <a:latin typeface="Arial" panose="020B0604020202020204" pitchFamily="34" charset="0"/>
                <a:cs typeface="Arial" panose="020B0604020202020204" pitchFamily="34" charset="0"/>
              </a:rPr>
              <a:t>ie</a:t>
            </a:r>
            <a:endParaRPr lang="en-GB" sz="800" b="0" i="0" dirty="0">
              <a:solidFill>
                <a:srgbClr val="87B60A"/>
              </a:solidFill>
              <a:effectLst/>
              <a:latin typeface="Arial" panose="020B0604020202020204" pitchFamily="34" charset="0"/>
              <a:cs typeface="Arial" panose="020B0604020202020204" pitchFamily="34" charset="0"/>
            </a:endParaRPr>
          </a:p>
        </p:txBody>
      </p:sp>
      <p:sp>
        <p:nvSpPr>
          <p:cNvPr id="27" name="Text Placeholder 24">
            <a:extLst>
              <a:ext uri="{FF2B5EF4-FFF2-40B4-BE49-F238E27FC236}">
                <a16:creationId xmlns:a16="http://schemas.microsoft.com/office/drawing/2014/main" id="{C33C2E42-9C80-AA42-9830-3E9CE1C07A12}"/>
              </a:ext>
            </a:extLst>
          </p:cNvPr>
          <p:cNvSpPr>
            <a:spLocks noGrp="1"/>
          </p:cNvSpPr>
          <p:nvPr>
            <p:ph type="body" sz="quarter" idx="10" hasCustomPrompt="1"/>
          </p:nvPr>
        </p:nvSpPr>
        <p:spPr>
          <a:xfrm>
            <a:off x="497675" y="2843675"/>
            <a:ext cx="4717792" cy="304993"/>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8" name="Title 1">
            <a:extLst>
              <a:ext uri="{FF2B5EF4-FFF2-40B4-BE49-F238E27FC236}">
                <a16:creationId xmlns:a16="http://schemas.microsoft.com/office/drawing/2014/main" id="{98F3AF62-9EC3-E74F-BEF8-FC75857401F6}"/>
              </a:ext>
            </a:extLst>
          </p:cNvPr>
          <p:cNvSpPr>
            <a:spLocks noGrp="1"/>
          </p:cNvSpPr>
          <p:nvPr>
            <p:ph type="ctrTitle" hasCustomPrompt="1"/>
          </p:nvPr>
        </p:nvSpPr>
        <p:spPr>
          <a:xfrm>
            <a:off x="502991" y="1511148"/>
            <a:ext cx="2282739" cy="1076550"/>
          </a:xfrm>
          <a:prstGeom prst="rect">
            <a:avLst/>
          </a:prstGeom>
        </p:spPr>
        <p:txBody>
          <a:bodyPr anchor="b">
            <a:normAutofit/>
          </a:bodyPr>
          <a:lstStyle>
            <a:lvl1pPr algn="l">
              <a:lnSpc>
                <a:spcPct val="100000"/>
              </a:lnSpc>
              <a:defRPr lang="en-GB" sz="3600" smtClean="0">
                <a:solidFill>
                  <a:srgbClr val="2E4B53"/>
                </a:solidFill>
                <a:effectLst/>
              </a:defRPr>
            </a:lvl1pPr>
          </a:lstStyle>
          <a:p>
            <a:r>
              <a:rPr lang="en-GB" dirty="0">
                <a:effectLst/>
                <a:latin typeface="Arial" panose="020B0604020202020204" pitchFamily="34" charset="0"/>
              </a:rPr>
              <a:t>Click to add title</a:t>
            </a:r>
            <a:endParaRPr lang="en-GB" dirty="0">
              <a:solidFill>
                <a:srgbClr val="87B60A"/>
              </a:solidFill>
              <a:effectLst/>
              <a:latin typeface="Arial" panose="020B0604020202020204" pitchFamily="34" charset="0"/>
            </a:endParaRPr>
          </a:p>
        </p:txBody>
      </p:sp>
      <p:pic>
        <p:nvPicPr>
          <p:cNvPr id="37" name="Picture 36">
            <a:extLst>
              <a:ext uri="{FF2B5EF4-FFF2-40B4-BE49-F238E27FC236}">
                <a16:creationId xmlns:a16="http://schemas.microsoft.com/office/drawing/2014/main" id="{80768D15-7E21-8444-BFD9-012FB942F6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
        <p:nvSpPr>
          <p:cNvPr id="38" name="Rectangle 37">
            <a:extLst>
              <a:ext uri="{FF2B5EF4-FFF2-40B4-BE49-F238E27FC236}">
                <a16:creationId xmlns:a16="http://schemas.microsoft.com/office/drawing/2014/main" id="{F75B79DB-9246-B146-A1B2-C821C87EE946}"/>
              </a:ext>
            </a:extLst>
          </p:cNvPr>
          <p:cNvSpPr/>
          <p:nvPr userDrawn="1"/>
        </p:nvSpPr>
        <p:spPr>
          <a:xfrm rot="5400000">
            <a:off x="8455542" y="-614030"/>
            <a:ext cx="74428" cy="1302489"/>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5422149-BC22-E145-B445-20CE7D534B46}"/>
              </a:ext>
            </a:extLst>
          </p:cNvPr>
          <p:cNvSpPr/>
          <p:nvPr userDrawn="1"/>
        </p:nvSpPr>
        <p:spPr>
          <a:xfrm rot="5400000">
            <a:off x="5602564" y="4707900"/>
            <a:ext cx="223200" cy="648000"/>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701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E627AC9-32A3-0146-9205-60B6351ADE77}"/>
              </a:ext>
            </a:extLst>
          </p:cNvPr>
          <p:cNvSpPr/>
          <p:nvPr userDrawn="1"/>
        </p:nvSpPr>
        <p:spPr>
          <a:xfrm>
            <a:off x="180815" y="0"/>
            <a:ext cx="896318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DA0CE8-9D48-CA40-B399-310D6906A0C2}"/>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2B6E6F-F6CF-3F40-A1A4-24B81F0067B9}"/>
              </a:ext>
            </a:extLst>
          </p:cNvPr>
          <p:cNvSpPr/>
          <p:nvPr userDrawn="1"/>
        </p:nvSpPr>
        <p:spPr>
          <a:xfrm>
            <a:off x="518939" y="4803227"/>
            <a:ext cx="556563" cy="215444"/>
          </a:xfrm>
          <a:prstGeom prst="rect">
            <a:avLst/>
          </a:prstGeom>
        </p:spPr>
        <p:txBody>
          <a:bodyPr wrap="none">
            <a:spAutoFit/>
          </a:bodyPr>
          <a:lstStyle/>
          <a:p>
            <a:r>
              <a:rPr lang="en-GB" sz="800" dirty="0" err="1">
                <a:solidFill>
                  <a:srgbClr val="94C227"/>
                </a:solidFill>
                <a:effectLst/>
                <a:latin typeface="Arial" panose="020B0604020202020204" pitchFamily="34" charset="0"/>
              </a:rPr>
              <a:t>itsligo.</a:t>
            </a:r>
            <a:r>
              <a:rPr lang="en-GB" sz="800" b="0" i="0" dirty="0" err="1">
                <a:solidFill>
                  <a:srgbClr val="94C227"/>
                </a:solidFill>
                <a:effectLst/>
                <a:latin typeface="Arial" panose="020B0604020202020204" pitchFamily="34" charset="0"/>
                <a:cs typeface="Arial" panose="020B0604020202020204" pitchFamily="34" charset="0"/>
              </a:rPr>
              <a:t>ie</a:t>
            </a:r>
            <a:endParaRPr lang="en-GB" sz="800" b="0" i="0" dirty="0">
              <a:solidFill>
                <a:srgbClr val="94C227"/>
              </a:solidFill>
              <a:effectLst/>
              <a:latin typeface="Arial" panose="020B0604020202020204" pitchFamily="34" charset="0"/>
              <a:cs typeface="Arial" panose="020B0604020202020204" pitchFamily="34" charset="0"/>
            </a:endParaRPr>
          </a:p>
        </p:txBody>
      </p:sp>
      <p:sp>
        <p:nvSpPr>
          <p:cNvPr id="27" name="Text Placeholder 24">
            <a:extLst>
              <a:ext uri="{FF2B5EF4-FFF2-40B4-BE49-F238E27FC236}">
                <a16:creationId xmlns:a16="http://schemas.microsoft.com/office/drawing/2014/main" id="{C33C2E42-9C80-AA42-9830-3E9CE1C07A12}"/>
              </a:ext>
            </a:extLst>
          </p:cNvPr>
          <p:cNvSpPr>
            <a:spLocks noGrp="1"/>
          </p:cNvSpPr>
          <p:nvPr>
            <p:ph type="body" sz="quarter" idx="10" hasCustomPrompt="1"/>
          </p:nvPr>
        </p:nvSpPr>
        <p:spPr>
          <a:xfrm>
            <a:off x="890418" y="2234252"/>
            <a:ext cx="3108701" cy="304993"/>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8" name="Title 1">
            <a:extLst>
              <a:ext uri="{FF2B5EF4-FFF2-40B4-BE49-F238E27FC236}">
                <a16:creationId xmlns:a16="http://schemas.microsoft.com/office/drawing/2014/main" id="{98F3AF62-9EC3-E74F-BEF8-FC75857401F6}"/>
              </a:ext>
            </a:extLst>
          </p:cNvPr>
          <p:cNvSpPr>
            <a:spLocks noGrp="1"/>
          </p:cNvSpPr>
          <p:nvPr>
            <p:ph type="ctrTitle" hasCustomPrompt="1"/>
          </p:nvPr>
        </p:nvSpPr>
        <p:spPr>
          <a:xfrm>
            <a:off x="890418" y="1469156"/>
            <a:ext cx="3500168" cy="542460"/>
          </a:xfrm>
          <a:prstGeom prst="rect">
            <a:avLst/>
          </a:prstGeom>
        </p:spPr>
        <p:txBody>
          <a:bodyPr anchor="b">
            <a:normAutofit/>
          </a:bodyPr>
          <a:lstStyle>
            <a:lvl1pPr algn="l">
              <a:lnSpc>
                <a:spcPct val="100000"/>
              </a:lnSpc>
              <a:defRPr lang="en-GB" sz="3600" smtClean="0">
                <a:solidFill>
                  <a:srgbClr val="2E4B53"/>
                </a:solidFill>
                <a:effectLst/>
              </a:defRPr>
            </a:lvl1pPr>
          </a:lstStyle>
          <a:p>
            <a:r>
              <a:rPr lang="en-GB" dirty="0">
                <a:effectLst/>
                <a:latin typeface="Arial" panose="020B0604020202020204" pitchFamily="34" charset="0"/>
              </a:rPr>
              <a:t>Click to add title</a:t>
            </a:r>
            <a:endParaRPr lang="en-GB" dirty="0">
              <a:solidFill>
                <a:srgbClr val="87B60A"/>
              </a:solidFill>
              <a:effectLst/>
              <a:latin typeface="Arial" panose="020B0604020202020204" pitchFamily="34" charset="0"/>
            </a:endParaRPr>
          </a:p>
        </p:txBody>
      </p:sp>
      <p:pic>
        <p:nvPicPr>
          <p:cNvPr id="37" name="Picture 36">
            <a:extLst>
              <a:ext uri="{FF2B5EF4-FFF2-40B4-BE49-F238E27FC236}">
                <a16:creationId xmlns:a16="http://schemas.microsoft.com/office/drawing/2014/main" id="{80768D15-7E21-8444-BFD9-012FB942F6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
        <p:nvSpPr>
          <p:cNvPr id="15" name="Rectangle 14">
            <a:extLst>
              <a:ext uri="{FF2B5EF4-FFF2-40B4-BE49-F238E27FC236}">
                <a16:creationId xmlns:a16="http://schemas.microsoft.com/office/drawing/2014/main" id="{998593BD-79D9-8A4A-9828-7807EBB53530}"/>
              </a:ext>
            </a:extLst>
          </p:cNvPr>
          <p:cNvSpPr/>
          <p:nvPr userDrawn="1"/>
        </p:nvSpPr>
        <p:spPr>
          <a:xfrm rot="5400000">
            <a:off x="8455542" y="-614030"/>
            <a:ext cx="74428" cy="1302489"/>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210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A71C62-DFFF-AA4A-8F64-7B9F4FBEF58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982" y="-1"/>
            <a:ext cx="9073018" cy="2775099"/>
          </a:xfrm>
          <a:prstGeom prst="rect">
            <a:avLst/>
          </a:prstGeom>
        </p:spPr>
      </p:pic>
      <p:sp>
        <p:nvSpPr>
          <p:cNvPr id="15" name="Rectangle 14">
            <a:extLst>
              <a:ext uri="{FF2B5EF4-FFF2-40B4-BE49-F238E27FC236}">
                <a16:creationId xmlns:a16="http://schemas.microsoft.com/office/drawing/2014/main" id="{70535354-BA64-A240-A28A-AEF5BE30F782}"/>
              </a:ext>
            </a:extLst>
          </p:cNvPr>
          <p:cNvSpPr/>
          <p:nvPr userDrawn="1"/>
        </p:nvSpPr>
        <p:spPr>
          <a:xfrm>
            <a:off x="0" y="2775098"/>
            <a:ext cx="9144000" cy="2368402"/>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811-B118-CE4C-AD2A-BF416A38E66D}"/>
              </a:ext>
            </a:extLst>
          </p:cNvPr>
          <p:cNvSpPr/>
          <p:nvPr userDrawn="1"/>
        </p:nvSpPr>
        <p:spPr>
          <a:xfrm rot="5400000">
            <a:off x="1095226" y="1741887"/>
            <a:ext cx="223200" cy="2073289"/>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1D34044A-834C-E344-AF1F-A26A5BE6BF6B}"/>
              </a:ext>
            </a:extLst>
          </p:cNvPr>
          <p:cNvSpPr>
            <a:spLocks noGrp="1"/>
          </p:cNvSpPr>
          <p:nvPr>
            <p:ph type="ctrTitle" hasCustomPrompt="1"/>
          </p:nvPr>
        </p:nvSpPr>
        <p:spPr>
          <a:xfrm>
            <a:off x="4546133" y="3214230"/>
            <a:ext cx="3457638" cy="525846"/>
          </a:xfrm>
          <a:prstGeom prst="rect">
            <a:avLst/>
          </a:prstGeom>
        </p:spPr>
        <p:txBody>
          <a:bodyPr anchor="b">
            <a:normAutofit/>
          </a:bodyPr>
          <a:lstStyle>
            <a:lvl1pPr algn="l">
              <a:lnSpc>
                <a:spcPts val="4400"/>
              </a:lnSpc>
              <a:defRPr lang="en-GB" sz="3600" smtClean="0">
                <a:solidFill>
                  <a:schemeClr val="bg1"/>
                </a:solidFill>
                <a:effectLst/>
              </a:defRPr>
            </a:lvl1pPr>
          </a:lstStyle>
          <a:p>
            <a:r>
              <a:rPr lang="en-GB" dirty="0">
                <a:effectLst/>
                <a:latin typeface="Arial" panose="020B0604020202020204" pitchFamily="34" charset="0"/>
              </a:rPr>
              <a:t>Divider Slide</a:t>
            </a:r>
            <a:endParaRPr lang="en-GB" dirty="0">
              <a:solidFill>
                <a:srgbClr val="87B60A"/>
              </a:solidFill>
              <a:effectLst/>
              <a:latin typeface="Arial" panose="020B0604020202020204" pitchFamily="34" charset="0"/>
            </a:endParaRPr>
          </a:p>
        </p:txBody>
      </p:sp>
      <p:sp>
        <p:nvSpPr>
          <p:cNvPr id="10" name="Rectangle 9">
            <a:extLst>
              <a:ext uri="{FF2B5EF4-FFF2-40B4-BE49-F238E27FC236}">
                <a16:creationId xmlns:a16="http://schemas.microsoft.com/office/drawing/2014/main" id="{FB54A3FD-B6AE-964F-9DDC-66C8FD5B3C5F}"/>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FDAC154-1D47-2546-B7BC-0E96F9E31E9C}"/>
              </a:ext>
            </a:extLst>
          </p:cNvPr>
          <p:cNvSpPr/>
          <p:nvPr userDrawn="1"/>
        </p:nvSpPr>
        <p:spPr>
          <a:xfrm>
            <a:off x="518939" y="4803227"/>
            <a:ext cx="556563" cy="215444"/>
          </a:xfrm>
          <a:prstGeom prst="rect">
            <a:avLst/>
          </a:prstGeom>
        </p:spPr>
        <p:txBody>
          <a:bodyPr wrap="none">
            <a:spAutoFit/>
          </a:bodyPr>
          <a:lstStyle/>
          <a:p>
            <a:r>
              <a:rPr lang="en-GB" sz="800" dirty="0" err="1">
                <a:solidFill>
                  <a:srgbClr val="87B60A"/>
                </a:solidFill>
                <a:effectLst/>
                <a:latin typeface="Arial" panose="020B0604020202020204" pitchFamily="34" charset="0"/>
              </a:rPr>
              <a:t>itsligo.</a:t>
            </a:r>
            <a:r>
              <a:rPr lang="en-GB" sz="800" b="0" i="0" dirty="0" err="1">
                <a:solidFill>
                  <a:srgbClr val="87B60A"/>
                </a:solidFill>
                <a:effectLst/>
                <a:latin typeface="Arial" panose="020B0604020202020204" pitchFamily="34" charset="0"/>
                <a:cs typeface="Arial" panose="020B0604020202020204" pitchFamily="34" charset="0"/>
              </a:rPr>
              <a:t>ie</a:t>
            </a:r>
            <a:endParaRPr lang="en-GB" sz="800" b="0" i="0" dirty="0">
              <a:solidFill>
                <a:srgbClr val="87B60A"/>
              </a:solidFill>
              <a:effectLst/>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8906FDE1-14CF-A743-B7C9-420B226B86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Tree>
    <p:extLst>
      <p:ext uri="{BB962C8B-B14F-4D97-AF65-F5344CB8AC3E}">
        <p14:creationId xmlns:p14="http://schemas.microsoft.com/office/powerpoint/2010/main" val="1686058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0535354-BA64-A240-A28A-AEF5BE30F782}"/>
              </a:ext>
            </a:extLst>
          </p:cNvPr>
          <p:cNvSpPr/>
          <p:nvPr userDrawn="1"/>
        </p:nvSpPr>
        <p:spPr>
          <a:xfrm>
            <a:off x="0" y="0"/>
            <a:ext cx="9144000" cy="5143500"/>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811-B118-CE4C-AD2A-BF416A38E66D}"/>
              </a:ext>
            </a:extLst>
          </p:cNvPr>
          <p:cNvSpPr/>
          <p:nvPr userDrawn="1"/>
        </p:nvSpPr>
        <p:spPr>
          <a:xfrm rot="5400000">
            <a:off x="1095226" y="1741887"/>
            <a:ext cx="223200" cy="2073289"/>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1D34044A-834C-E344-AF1F-A26A5BE6BF6B}"/>
              </a:ext>
            </a:extLst>
          </p:cNvPr>
          <p:cNvSpPr>
            <a:spLocks noGrp="1"/>
          </p:cNvSpPr>
          <p:nvPr>
            <p:ph type="ctrTitle" hasCustomPrompt="1"/>
          </p:nvPr>
        </p:nvSpPr>
        <p:spPr>
          <a:xfrm>
            <a:off x="4546133" y="3214230"/>
            <a:ext cx="3457638" cy="525846"/>
          </a:xfrm>
          <a:prstGeom prst="rect">
            <a:avLst/>
          </a:prstGeom>
        </p:spPr>
        <p:txBody>
          <a:bodyPr anchor="b">
            <a:normAutofit/>
          </a:bodyPr>
          <a:lstStyle>
            <a:lvl1pPr algn="l">
              <a:lnSpc>
                <a:spcPts val="4400"/>
              </a:lnSpc>
              <a:defRPr lang="en-GB" sz="3600" smtClean="0">
                <a:solidFill>
                  <a:schemeClr val="bg1"/>
                </a:solidFill>
                <a:effectLst/>
              </a:defRPr>
            </a:lvl1pPr>
          </a:lstStyle>
          <a:p>
            <a:r>
              <a:rPr lang="en-GB" dirty="0">
                <a:effectLst/>
                <a:latin typeface="Arial" panose="020B0604020202020204" pitchFamily="34" charset="0"/>
              </a:rPr>
              <a:t>Divider Slide</a:t>
            </a:r>
            <a:endParaRPr lang="en-GB" dirty="0">
              <a:solidFill>
                <a:srgbClr val="87B60A"/>
              </a:solidFill>
              <a:effectLst/>
              <a:latin typeface="Arial" panose="020B0604020202020204" pitchFamily="34" charset="0"/>
            </a:endParaRPr>
          </a:p>
        </p:txBody>
      </p:sp>
      <p:sp>
        <p:nvSpPr>
          <p:cNvPr id="10" name="Rectangle 9">
            <a:extLst>
              <a:ext uri="{FF2B5EF4-FFF2-40B4-BE49-F238E27FC236}">
                <a16:creationId xmlns:a16="http://schemas.microsoft.com/office/drawing/2014/main" id="{FB54A3FD-B6AE-964F-9DDC-66C8FD5B3C5F}"/>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FDAC154-1D47-2546-B7BC-0E96F9E31E9C}"/>
              </a:ext>
            </a:extLst>
          </p:cNvPr>
          <p:cNvSpPr/>
          <p:nvPr userDrawn="1"/>
        </p:nvSpPr>
        <p:spPr>
          <a:xfrm>
            <a:off x="518939" y="4803227"/>
            <a:ext cx="556563" cy="215444"/>
          </a:xfrm>
          <a:prstGeom prst="rect">
            <a:avLst/>
          </a:prstGeom>
        </p:spPr>
        <p:txBody>
          <a:bodyPr wrap="none">
            <a:spAutoFit/>
          </a:bodyPr>
          <a:lstStyle/>
          <a:p>
            <a:r>
              <a:rPr lang="en-GB" sz="800" dirty="0" err="1">
                <a:solidFill>
                  <a:srgbClr val="87B60A"/>
                </a:solidFill>
                <a:effectLst/>
                <a:latin typeface="Arial" panose="020B0604020202020204" pitchFamily="34" charset="0"/>
              </a:rPr>
              <a:t>itsligo.</a:t>
            </a:r>
            <a:r>
              <a:rPr lang="en-GB" sz="800" b="0" i="0" dirty="0" err="1">
                <a:solidFill>
                  <a:srgbClr val="87B60A"/>
                </a:solidFill>
                <a:effectLst/>
                <a:latin typeface="Arial" panose="020B0604020202020204" pitchFamily="34" charset="0"/>
                <a:cs typeface="Arial" panose="020B0604020202020204" pitchFamily="34" charset="0"/>
              </a:rPr>
              <a:t>ie</a:t>
            </a:r>
            <a:endParaRPr lang="en-GB" sz="800" b="0" i="0" dirty="0">
              <a:solidFill>
                <a:srgbClr val="87B60A"/>
              </a:solidFill>
              <a:effectLst/>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8906FDE1-14CF-A743-B7C9-420B226B86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Tree>
    <p:extLst>
      <p:ext uri="{BB962C8B-B14F-4D97-AF65-F5344CB8AC3E}">
        <p14:creationId xmlns:p14="http://schemas.microsoft.com/office/powerpoint/2010/main" val="83491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and Imag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AB798E-1D7D-394A-ADB6-F9BF16C5F1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14163" y="0"/>
            <a:ext cx="3429838" cy="5143500"/>
          </a:xfrm>
          <a:prstGeom prst="rect">
            <a:avLst/>
          </a:prstGeom>
        </p:spPr>
      </p:pic>
      <p:sp>
        <p:nvSpPr>
          <p:cNvPr id="16" name="Rectangle 15">
            <a:extLst>
              <a:ext uri="{FF2B5EF4-FFF2-40B4-BE49-F238E27FC236}">
                <a16:creationId xmlns:a16="http://schemas.microsoft.com/office/drawing/2014/main" id="{03A682BB-C12E-9D4E-9170-AAACA02BAE54}"/>
              </a:ext>
            </a:extLst>
          </p:cNvPr>
          <p:cNvSpPr/>
          <p:nvPr userDrawn="1"/>
        </p:nvSpPr>
        <p:spPr>
          <a:xfrm>
            <a:off x="0" y="0"/>
            <a:ext cx="5714163" cy="5143500"/>
          </a:xfrm>
          <a:prstGeom prst="rect">
            <a:avLst/>
          </a:prstGeom>
          <a:solidFill>
            <a:srgbClr val="EC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3F5BEF-0BC5-254C-B557-B8B7DE271A0B}"/>
              </a:ext>
            </a:extLst>
          </p:cNvPr>
          <p:cNvSpPr/>
          <p:nvPr userDrawn="1"/>
        </p:nvSpPr>
        <p:spPr>
          <a:xfrm>
            <a:off x="0" y="0"/>
            <a:ext cx="180814" cy="514350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DA0CE8-9D48-CA40-B399-310D6906A0C2}"/>
              </a:ext>
            </a:extLst>
          </p:cNvPr>
          <p:cNvSpPr/>
          <p:nvPr userDrawn="1"/>
        </p:nvSpPr>
        <p:spPr>
          <a:xfrm rot="5400000">
            <a:off x="8135309" y="4134811"/>
            <a:ext cx="459712" cy="1557670"/>
          </a:xfrm>
          <a:prstGeom prst="rect">
            <a:avLst/>
          </a:prstGeom>
          <a:solidFill>
            <a:srgbClr val="94C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52B6E6F-F6CF-3F40-A1A4-24B81F0067B9}"/>
              </a:ext>
            </a:extLst>
          </p:cNvPr>
          <p:cNvSpPr/>
          <p:nvPr userDrawn="1"/>
        </p:nvSpPr>
        <p:spPr>
          <a:xfrm>
            <a:off x="518939" y="4803227"/>
            <a:ext cx="556563" cy="215444"/>
          </a:xfrm>
          <a:prstGeom prst="rect">
            <a:avLst/>
          </a:prstGeom>
        </p:spPr>
        <p:txBody>
          <a:bodyPr wrap="none">
            <a:spAutoFit/>
          </a:bodyPr>
          <a:lstStyle/>
          <a:p>
            <a:r>
              <a:rPr lang="en-GB" sz="800" dirty="0" err="1">
                <a:solidFill>
                  <a:srgbClr val="87B60A"/>
                </a:solidFill>
                <a:effectLst/>
                <a:latin typeface="Arial" panose="020B0604020202020204" pitchFamily="34" charset="0"/>
              </a:rPr>
              <a:t>itsligo.</a:t>
            </a:r>
            <a:r>
              <a:rPr lang="en-GB" sz="800" b="0" i="0" dirty="0" err="1">
                <a:solidFill>
                  <a:srgbClr val="87B60A"/>
                </a:solidFill>
                <a:effectLst/>
                <a:latin typeface="Arial" panose="020B0604020202020204" pitchFamily="34" charset="0"/>
                <a:cs typeface="Arial" panose="020B0604020202020204" pitchFamily="34" charset="0"/>
              </a:rPr>
              <a:t>ie</a:t>
            </a:r>
            <a:endParaRPr lang="en-GB" sz="800" b="0" i="0" dirty="0">
              <a:solidFill>
                <a:srgbClr val="87B60A"/>
              </a:solidFill>
              <a:effectLst/>
              <a:latin typeface="Arial" panose="020B0604020202020204" pitchFamily="34" charset="0"/>
              <a:cs typeface="Arial" panose="020B0604020202020204" pitchFamily="34" charset="0"/>
            </a:endParaRPr>
          </a:p>
        </p:txBody>
      </p:sp>
      <p:sp>
        <p:nvSpPr>
          <p:cNvPr id="27" name="Text Placeholder 24">
            <a:extLst>
              <a:ext uri="{FF2B5EF4-FFF2-40B4-BE49-F238E27FC236}">
                <a16:creationId xmlns:a16="http://schemas.microsoft.com/office/drawing/2014/main" id="{C33C2E42-9C80-AA42-9830-3E9CE1C07A12}"/>
              </a:ext>
            </a:extLst>
          </p:cNvPr>
          <p:cNvSpPr>
            <a:spLocks noGrp="1"/>
          </p:cNvSpPr>
          <p:nvPr>
            <p:ph type="body" sz="quarter" idx="10" hasCustomPrompt="1"/>
          </p:nvPr>
        </p:nvSpPr>
        <p:spPr>
          <a:xfrm>
            <a:off x="497675" y="2843675"/>
            <a:ext cx="4717792" cy="304993"/>
          </a:xfrm>
          <a:prstGeom prst="rect">
            <a:avLst/>
          </a:prstGeom>
        </p:spPr>
        <p:txBody>
          <a:bodyPr/>
          <a:lstStyle>
            <a:lvl1pPr marL="0" indent="0">
              <a:buNone/>
              <a:defRPr sz="1050">
                <a:solidFill>
                  <a:srgbClr val="798A96"/>
                </a:solidFill>
              </a:defRPr>
            </a:lvl1pPr>
          </a:lstStyle>
          <a:p>
            <a:r>
              <a:rPr lang="en-GB" dirty="0">
                <a:effectLst/>
                <a:latin typeface="Arial" panose="020B0604020202020204" pitchFamily="34" charset="0"/>
              </a:rPr>
              <a:t>Click to add text</a:t>
            </a:r>
          </a:p>
        </p:txBody>
      </p:sp>
      <p:sp>
        <p:nvSpPr>
          <p:cNvPr id="28" name="Title 1">
            <a:extLst>
              <a:ext uri="{FF2B5EF4-FFF2-40B4-BE49-F238E27FC236}">
                <a16:creationId xmlns:a16="http://schemas.microsoft.com/office/drawing/2014/main" id="{98F3AF62-9EC3-E74F-BEF8-FC75857401F6}"/>
              </a:ext>
            </a:extLst>
          </p:cNvPr>
          <p:cNvSpPr>
            <a:spLocks noGrp="1"/>
          </p:cNvSpPr>
          <p:nvPr>
            <p:ph type="ctrTitle" hasCustomPrompt="1"/>
          </p:nvPr>
        </p:nvSpPr>
        <p:spPr>
          <a:xfrm>
            <a:off x="502991" y="1511148"/>
            <a:ext cx="2282739" cy="1076550"/>
          </a:xfrm>
          <a:prstGeom prst="rect">
            <a:avLst/>
          </a:prstGeom>
        </p:spPr>
        <p:txBody>
          <a:bodyPr anchor="b">
            <a:normAutofit/>
          </a:bodyPr>
          <a:lstStyle>
            <a:lvl1pPr algn="l">
              <a:lnSpc>
                <a:spcPct val="100000"/>
              </a:lnSpc>
              <a:defRPr lang="en-GB" sz="3600" smtClean="0">
                <a:solidFill>
                  <a:srgbClr val="2E4B53"/>
                </a:solidFill>
                <a:effectLst/>
              </a:defRPr>
            </a:lvl1pPr>
          </a:lstStyle>
          <a:p>
            <a:r>
              <a:rPr lang="en-GB" dirty="0">
                <a:effectLst/>
                <a:latin typeface="Arial" panose="020B0604020202020204" pitchFamily="34" charset="0"/>
              </a:rPr>
              <a:t>Click to add title</a:t>
            </a:r>
            <a:endParaRPr lang="en-GB" dirty="0">
              <a:solidFill>
                <a:srgbClr val="87B60A"/>
              </a:solidFill>
              <a:effectLst/>
              <a:latin typeface="Arial" panose="020B0604020202020204" pitchFamily="34" charset="0"/>
            </a:endParaRPr>
          </a:p>
        </p:txBody>
      </p:sp>
      <p:pic>
        <p:nvPicPr>
          <p:cNvPr id="37" name="Picture 36">
            <a:extLst>
              <a:ext uri="{FF2B5EF4-FFF2-40B4-BE49-F238E27FC236}">
                <a16:creationId xmlns:a16="http://schemas.microsoft.com/office/drawing/2014/main" id="{80768D15-7E21-8444-BFD9-012FB942F6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39312" y="4826442"/>
            <a:ext cx="651705" cy="192229"/>
          </a:xfrm>
          <a:prstGeom prst="rect">
            <a:avLst/>
          </a:prstGeom>
        </p:spPr>
      </p:pic>
      <p:sp>
        <p:nvSpPr>
          <p:cNvPr id="38" name="Rectangle 37">
            <a:extLst>
              <a:ext uri="{FF2B5EF4-FFF2-40B4-BE49-F238E27FC236}">
                <a16:creationId xmlns:a16="http://schemas.microsoft.com/office/drawing/2014/main" id="{F75B79DB-9246-B146-A1B2-C821C87EE946}"/>
              </a:ext>
            </a:extLst>
          </p:cNvPr>
          <p:cNvSpPr/>
          <p:nvPr userDrawn="1"/>
        </p:nvSpPr>
        <p:spPr>
          <a:xfrm rot="5400000">
            <a:off x="8455542" y="-614030"/>
            <a:ext cx="74428" cy="1302489"/>
          </a:xfrm>
          <a:prstGeom prst="rect">
            <a:avLst/>
          </a:prstGeom>
          <a:solidFill>
            <a:srgbClr val="2E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5422149-BC22-E145-B445-20CE7D534B46}"/>
              </a:ext>
            </a:extLst>
          </p:cNvPr>
          <p:cNvSpPr/>
          <p:nvPr userDrawn="1"/>
        </p:nvSpPr>
        <p:spPr>
          <a:xfrm rot="5400000">
            <a:off x="5602564" y="4707900"/>
            <a:ext cx="223200" cy="648000"/>
          </a:xfrm>
          <a:prstGeom prst="rect">
            <a:avLst/>
          </a:prstGeom>
          <a:solidFill>
            <a:srgbClr val="F15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3388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F8175C9-7CA2-4C48-9917-41A563C95FAF}"/>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endParaRPr lang="en-US" dirty="0"/>
          </a:p>
        </p:txBody>
      </p:sp>
    </p:spTree>
    <p:extLst>
      <p:ext uri="{BB962C8B-B14F-4D97-AF65-F5344CB8AC3E}">
        <p14:creationId xmlns:p14="http://schemas.microsoft.com/office/powerpoint/2010/main" val="2508167083"/>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76" r:id="rId3"/>
    <p:sldLayoutId id="2147483668" r:id="rId4"/>
    <p:sldLayoutId id="2147483674" r:id="rId5"/>
    <p:sldLayoutId id="2147483675" r:id="rId6"/>
    <p:sldLayoutId id="2147483672" r:id="rId7"/>
    <p:sldLayoutId id="2147483666" r:id="rId8"/>
    <p:sldLayoutId id="2147483673" r:id="rId9"/>
    <p:sldLayoutId id="2147483667" r:id="rId10"/>
    <p:sldLayoutId id="2147483677" r:id="rId11"/>
    <p:sldLayoutId id="2147483669" r:id="rId12"/>
    <p:sldLayoutId id="2147483670" r:id="rId13"/>
    <p:sldLayoutId id="2147483671" r:id="rId14"/>
  </p:sldLayoutIdLst>
  <p:txStyles>
    <p:titleStyle>
      <a:lvl1pPr algn="l" defTabSz="685800" rtl="0" eaLnBrk="1" latinLnBrk="0" hangingPunct="1">
        <a:lnSpc>
          <a:spcPts val="4300"/>
        </a:lnSpc>
        <a:spcBef>
          <a:spcPct val="0"/>
        </a:spcBef>
        <a:buNone/>
        <a:defRPr sz="4500" kern="120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50" kern="1200">
          <a:solidFill>
            <a:schemeClr val="bg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200" kern="1200">
          <a:solidFill>
            <a:schemeClr val="bg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chemeClr val="bg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file:///M.%20Rauchs%20et%20al.,%20%22Distributed%20Ledger%20Technology%20Systems/%20A%20Conceptual%20Framework"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https://camo.githubusercontent.com/0a2ededcc31f7e319712b050d84d139435b7416537ea02b79ddd47ba4a124892/68747470733a2f2f692e696d6775722e636f6d2f6e4a45453647702e706e67" TargetMode="External"/><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hyperlink" Target="https://github.com/noneymous/iota-consensus-presentation" TargetMode="External"/><Relationship Id="rId4" Type="http://schemas.openxmlformats.org/officeDocument/2006/relationships/hyperlink" Target="https://explorer.iota.org/mainnet/visualiz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1ECBF6B-EF34-B740-BAEA-A259340660BF}"/>
              </a:ext>
            </a:extLst>
          </p:cNvPr>
          <p:cNvSpPr>
            <a:spLocks noGrp="1"/>
          </p:cNvSpPr>
          <p:nvPr>
            <p:ph type="ctrTitle"/>
          </p:nvPr>
        </p:nvSpPr>
        <p:spPr>
          <a:xfrm>
            <a:off x="518939" y="2061818"/>
            <a:ext cx="3800142" cy="1428425"/>
          </a:xfrm>
        </p:spPr>
        <p:txBody>
          <a:bodyPr>
            <a:noAutofit/>
          </a:bodyPr>
          <a:lstStyle/>
          <a:p>
            <a:pPr>
              <a:lnSpc>
                <a:spcPts val="2260"/>
              </a:lnSpc>
            </a:pPr>
            <a:r>
              <a:rPr lang="en-IE" sz="1800" b="1" dirty="0"/>
              <a:t>Examining Distributed Ledger Technologies for V2X Communication</a:t>
            </a:r>
            <a:br>
              <a:rPr lang="en-IE" sz="1800" b="1" dirty="0"/>
            </a:br>
            <a:r>
              <a:rPr lang="en-IE" sz="1800" dirty="0">
                <a:solidFill>
                  <a:srgbClr val="94C227"/>
                </a:solidFill>
              </a:rPr>
              <a:t>A Road Condition Monitoring Application using the IOTA Framework</a:t>
            </a:r>
          </a:p>
        </p:txBody>
      </p:sp>
      <p:sp>
        <p:nvSpPr>
          <p:cNvPr id="15" name="Text Placeholder 14">
            <a:extLst>
              <a:ext uri="{FF2B5EF4-FFF2-40B4-BE49-F238E27FC236}">
                <a16:creationId xmlns:a16="http://schemas.microsoft.com/office/drawing/2014/main" id="{28CBD2EE-9FBF-6847-87D7-ECBB6D83FF57}"/>
              </a:ext>
            </a:extLst>
          </p:cNvPr>
          <p:cNvSpPr>
            <a:spLocks noGrp="1"/>
          </p:cNvSpPr>
          <p:nvPr>
            <p:ph type="body" sz="quarter" idx="10"/>
          </p:nvPr>
        </p:nvSpPr>
        <p:spPr/>
        <p:txBody>
          <a:bodyPr/>
          <a:lstStyle/>
          <a:p>
            <a:r>
              <a:rPr lang="en-US" dirty="0"/>
              <a:t>James O’Connor</a:t>
            </a:r>
          </a:p>
        </p:txBody>
      </p:sp>
    </p:spTree>
    <p:extLst>
      <p:ext uri="{BB962C8B-B14F-4D97-AF65-F5344CB8AC3E}">
        <p14:creationId xmlns:p14="http://schemas.microsoft.com/office/powerpoint/2010/main" val="1623096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DFD1-9000-B04E-A47F-FC3B6AB04ED0}"/>
              </a:ext>
            </a:extLst>
          </p:cNvPr>
          <p:cNvSpPr>
            <a:spLocks noGrp="1"/>
          </p:cNvSpPr>
          <p:nvPr>
            <p:ph type="ctrTitle"/>
          </p:nvPr>
        </p:nvSpPr>
        <p:spPr>
          <a:xfrm>
            <a:off x="2978870" y="3167097"/>
            <a:ext cx="5863885" cy="525846"/>
          </a:xfrm>
        </p:spPr>
        <p:txBody>
          <a:bodyPr>
            <a:normAutofit fontScale="90000"/>
          </a:bodyPr>
          <a:lstStyle/>
          <a:p>
            <a:pPr algn="r"/>
            <a:r>
              <a:rPr lang="en-IE" sz="4000" dirty="0"/>
              <a:t>3. Distributed Ledger Technology (DLT)</a:t>
            </a:r>
            <a:endParaRPr lang="en-US" dirty="0"/>
          </a:p>
        </p:txBody>
      </p:sp>
    </p:spTree>
    <p:extLst>
      <p:ext uri="{BB962C8B-B14F-4D97-AF65-F5344CB8AC3E}">
        <p14:creationId xmlns:p14="http://schemas.microsoft.com/office/powerpoint/2010/main" val="3081795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614832-3F1C-4F98-84B3-2858F69DA56C}"/>
              </a:ext>
            </a:extLst>
          </p:cNvPr>
          <p:cNvSpPr>
            <a:spLocks noGrp="1"/>
          </p:cNvSpPr>
          <p:nvPr>
            <p:ph type="body" sz="quarter" idx="10"/>
          </p:nvPr>
        </p:nvSpPr>
        <p:spPr>
          <a:xfrm>
            <a:off x="890417" y="1021802"/>
            <a:ext cx="5434968" cy="2918602"/>
          </a:xfrm>
        </p:spPr>
        <p:txBody>
          <a:bodyPr/>
          <a:lstStyle/>
          <a:p>
            <a:endParaRPr lang="en-IE" dirty="0"/>
          </a:p>
          <a:p>
            <a:endParaRPr lang="en-IE" dirty="0"/>
          </a:p>
        </p:txBody>
      </p:sp>
      <p:sp>
        <p:nvSpPr>
          <p:cNvPr id="4" name="TextBox 3">
            <a:extLst>
              <a:ext uri="{FF2B5EF4-FFF2-40B4-BE49-F238E27FC236}">
                <a16:creationId xmlns:a16="http://schemas.microsoft.com/office/drawing/2014/main" id="{37CE497E-0A48-4A4C-BCD9-3C654F0CCC33}"/>
              </a:ext>
            </a:extLst>
          </p:cNvPr>
          <p:cNvSpPr txBox="1"/>
          <p:nvPr/>
        </p:nvSpPr>
        <p:spPr>
          <a:xfrm>
            <a:off x="527902" y="122024"/>
            <a:ext cx="7922918" cy="5293757"/>
          </a:xfrm>
          <a:prstGeom prst="rect">
            <a:avLst/>
          </a:prstGeom>
          <a:noFill/>
        </p:spPr>
        <p:txBody>
          <a:bodyPr wrap="square" rtlCol="0">
            <a:spAutoFit/>
          </a:bodyPr>
          <a:lstStyle/>
          <a:p>
            <a:r>
              <a:rPr lang="en-IE" sz="3200" dirty="0">
                <a:latin typeface="+mj-lt"/>
              </a:rPr>
              <a:t>Definitions</a:t>
            </a:r>
          </a:p>
          <a:p>
            <a:endParaRPr lang="en-IE" dirty="0"/>
          </a:p>
          <a:p>
            <a:r>
              <a:rPr lang="en-IE" dirty="0"/>
              <a:t>A system of electronic records that enables a distributed network of participants (nodes) to reach a consensus on the authoritative order of transactions, which are linked using cryptographic hashes and persisted across all nodes of the network. </a:t>
            </a:r>
          </a:p>
          <a:p>
            <a:endParaRPr lang="en-IE" dirty="0"/>
          </a:p>
          <a:p>
            <a:r>
              <a:rPr lang="en-IE" dirty="0"/>
              <a:t>DLT is a consensus machine; a system with multiple actors who agree on a set of shared data and its validity, in the absence of a centralized co-ordinator {link</a:t>
            </a:r>
            <a:r>
              <a:rPr lang="en-IE" dirty="0">
                <a:hlinkClick r:id="rId3"/>
              </a:rPr>
              <a:t>}</a:t>
            </a:r>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p:txBody>
      </p:sp>
      <p:sp>
        <p:nvSpPr>
          <p:cNvPr id="7" name="TextBox 6">
            <a:extLst>
              <a:ext uri="{FF2B5EF4-FFF2-40B4-BE49-F238E27FC236}">
                <a16:creationId xmlns:a16="http://schemas.microsoft.com/office/drawing/2014/main" id="{6C789E3A-4DDA-FE4A-86CB-5BBA8337BACF}"/>
              </a:ext>
            </a:extLst>
          </p:cNvPr>
          <p:cNvSpPr txBox="1"/>
          <p:nvPr/>
        </p:nvSpPr>
        <p:spPr>
          <a:xfrm>
            <a:off x="527902" y="3339264"/>
            <a:ext cx="7922919" cy="1200329"/>
          </a:xfrm>
          <a:prstGeom prst="rect">
            <a:avLst/>
          </a:prstGeom>
          <a:solidFill>
            <a:srgbClr val="798A96"/>
          </a:solidFill>
        </p:spPr>
        <p:txBody>
          <a:bodyPr wrap="square" rtlCol="0">
            <a:spAutoFit/>
          </a:bodyPr>
          <a:lstStyle/>
          <a:p>
            <a:r>
              <a:rPr lang="en-GB" i="1" dirty="0">
                <a:solidFill>
                  <a:schemeClr val="bg1"/>
                </a:solidFill>
              </a:rPr>
              <a:t>”</a:t>
            </a:r>
            <a:r>
              <a:rPr lang="en-IE" i="1" dirty="0">
                <a:solidFill>
                  <a:schemeClr val="bg1"/>
                </a:solidFill>
              </a:rPr>
              <a:t>A paradigm shift in application development, moving away from centralised hub-and-spoke architecture. Core principles rooted in consensus and cryptography promoting security, integrity, and transparency of data and applications.” </a:t>
            </a:r>
          </a:p>
        </p:txBody>
      </p:sp>
    </p:spTree>
    <p:extLst>
      <p:ext uri="{BB962C8B-B14F-4D97-AF65-F5344CB8AC3E}">
        <p14:creationId xmlns:p14="http://schemas.microsoft.com/office/powerpoint/2010/main" val="805855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614832-3F1C-4F98-84B3-2858F69DA56C}"/>
              </a:ext>
            </a:extLst>
          </p:cNvPr>
          <p:cNvSpPr>
            <a:spLocks noGrp="1"/>
          </p:cNvSpPr>
          <p:nvPr>
            <p:ph type="body" sz="quarter" idx="10"/>
          </p:nvPr>
        </p:nvSpPr>
        <p:spPr>
          <a:xfrm>
            <a:off x="890417" y="1021802"/>
            <a:ext cx="5434968" cy="2918602"/>
          </a:xfrm>
        </p:spPr>
        <p:txBody>
          <a:bodyPr/>
          <a:lstStyle/>
          <a:p>
            <a:endParaRPr lang="en-IE" dirty="0"/>
          </a:p>
          <a:p>
            <a:endParaRPr lang="en-IE" dirty="0"/>
          </a:p>
        </p:txBody>
      </p:sp>
      <p:sp>
        <p:nvSpPr>
          <p:cNvPr id="4" name="TextBox 3">
            <a:extLst>
              <a:ext uri="{FF2B5EF4-FFF2-40B4-BE49-F238E27FC236}">
                <a16:creationId xmlns:a16="http://schemas.microsoft.com/office/drawing/2014/main" id="{37CE497E-0A48-4A4C-BCD9-3C654F0CCC33}"/>
              </a:ext>
            </a:extLst>
          </p:cNvPr>
          <p:cNvSpPr txBox="1"/>
          <p:nvPr/>
        </p:nvSpPr>
        <p:spPr>
          <a:xfrm>
            <a:off x="527902" y="122024"/>
            <a:ext cx="7922918" cy="2739211"/>
          </a:xfrm>
          <a:prstGeom prst="rect">
            <a:avLst/>
          </a:prstGeom>
          <a:noFill/>
        </p:spPr>
        <p:txBody>
          <a:bodyPr wrap="square" rtlCol="0">
            <a:spAutoFit/>
          </a:bodyPr>
          <a:lstStyle/>
          <a:p>
            <a:endParaRPr lang="en-IE" sz="2800" dirty="0">
              <a:latin typeface="+mj-lt"/>
            </a:endParaRPr>
          </a:p>
          <a:p>
            <a:endParaRPr lang="en-IE" dirty="0"/>
          </a:p>
          <a:p>
            <a:endParaRPr lang="en-IE" dirty="0"/>
          </a:p>
          <a:p>
            <a:endParaRPr lang="en-IE" dirty="0"/>
          </a:p>
          <a:p>
            <a:endParaRPr lang="en-IE" dirty="0"/>
          </a:p>
          <a:p>
            <a:endParaRPr lang="en-IE" dirty="0"/>
          </a:p>
          <a:p>
            <a:endParaRPr lang="en-IE" dirty="0"/>
          </a:p>
          <a:p>
            <a:endParaRPr lang="en-IE" dirty="0"/>
          </a:p>
          <a:p>
            <a:endParaRPr lang="en-IE" dirty="0"/>
          </a:p>
        </p:txBody>
      </p:sp>
      <p:sp>
        <p:nvSpPr>
          <p:cNvPr id="6" name="TextBox 5">
            <a:extLst>
              <a:ext uri="{FF2B5EF4-FFF2-40B4-BE49-F238E27FC236}">
                <a16:creationId xmlns:a16="http://schemas.microsoft.com/office/drawing/2014/main" id="{A03FDA3A-D56B-5A4E-AC43-9568DB245550}"/>
              </a:ext>
            </a:extLst>
          </p:cNvPr>
          <p:cNvSpPr txBox="1"/>
          <p:nvPr/>
        </p:nvSpPr>
        <p:spPr>
          <a:xfrm>
            <a:off x="527901" y="122024"/>
            <a:ext cx="8389855" cy="5432256"/>
          </a:xfrm>
          <a:prstGeom prst="rect">
            <a:avLst/>
          </a:prstGeom>
          <a:noFill/>
        </p:spPr>
        <p:txBody>
          <a:bodyPr wrap="square" rtlCol="0">
            <a:spAutoFit/>
          </a:bodyPr>
          <a:lstStyle/>
          <a:p>
            <a:r>
              <a:rPr lang="en-IE" sz="3200" dirty="0"/>
              <a:t>A DLT Example: Blockchain</a:t>
            </a:r>
          </a:p>
          <a:p>
            <a:endParaRPr lang="en-IE" dirty="0"/>
          </a:p>
          <a:p>
            <a:r>
              <a:rPr lang="en-IE" b="1" dirty="0"/>
              <a:t>3 Main Components:</a:t>
            </a:r>
          </a:p>
          <a:p>
            <a:endParaRPr lang="en-IE" dirty="0"/>
          </a:p>
          <a:p>
            <a:pPr marL="342900" indent="-342900">
              <a:lnSpc>
                <a:spcPct val="150000"/>
              </a:lnSpc>
              <a:buFont typeface="+mj-lt"/>
              <a:buAutoNum type="arabicPeriod"/>
            </a:pPr>
            <a:r>
              <a:rPr lang="en-IE" dirty="0"/>
              <a:t>Nodes </a:t>
            </a:r>
          </a:p>
          <a:p>
            <a:pPr marL="342900" indent="-342900">
              <a:lnSpc>
                <a:spcPct val="150000"/>
              </a:lnSpc>
              <a:buFont typeface="+mj-lt"/>
              <a:buAutoNum type="arabicPeriod"/>
            </a:pPr>
            <a:r>
              <a:rPr lang="en-IE" dirty="0"/>
              <a:t>A Shared Ledger</a:t>
            </a:r>
          </a:p>
          <a:p>
            <a:pPr marL="342900" indent="-342900">
              <a:lnSpc>
                <a:spcPct val="150000"/>
              </a:lnSpc>
              <a:buFont typeface="+mj-lt"/>
              <a:buAutoNum type="arabicPeriod"/>
            </a:pPr>
            <a:r>
              <a:rPr lang="en-IE" dirty="0"/>
              <a:t>Transactions</a:t>
            </a:r>
          </a:p>
          <a:p>
            <a:endParaRPr lang="en-IE" dirty="0">
              <a:latin typeface="+mj-lt"/>
            </a:endParaRPr>
          </a:p>
          <a:p>
            <a:endParaRPr lang="en-IE" dirty="0">
              <a:latin typeface="+mj-lt"/>
            </a:endParaRPr>
          </a:p>
          <a:p>
            <a:endParaRPr lang="en-IE" dirty="0"/>
          </a:p>
          <a:p>
            <a:endParaRPr lang="en-IE" dirty="0"/>
          </a:p>
          <a:p>
            <a:endParaRPr lang="en-IE" dirty="0"/>
          </a:p>
          <a:p>
            <a:endParaRPr lang="en-IE" dirty="0"/>
          </a:p>
          <a:p>
            <a:endParaRPr lang="en-IE" dirty="0"/>
          </a:p>
          <a:p>
            <a:endParaRPr lang="en-IE" dirty="0"/>
          </a:p>
          <a:p>
            <a:r>
              <a:rPr lang="en-IE" dirty="0">
                <a:hlinkClick r:id="rId3"/>
              </a:rPr>
              <a:t>link</a:t>
            </a:r>
            <a:endParaRPr lang="en-IE" dirty="0"/>
          </a:p>
          <a:p>
            <a:endParaRPr lang="en-IE" dirty="0"/>
          </a:p>
        </p:txBody>
      </p:sp>
      <p:pic>
        <p:nvPicPr>
          <p:cNvPr id="3" name="Picture 2">
            <a:extLst>
              <a:ext uri="{FF2B5EF4-FFF2-40B4-BE49-F238E27FC236}">
                <a16:creationId xmlns:a16="http://schemas.microsoft.com/office/drawing/2014/main" id="{AE6A8163-EB89-B341-84F5-94DE07D53BE7}"/>
              </a:ext>
            </a:extLst>
          </p:cNvPr>
          <p:cNvPicPr>
            <a:picLocks noChangeAspect="1"/>
          </p:cNvPicPr>
          <p:nvPr/>
        </p:nvPicPr>
        <p:blipFill>
          <a:blip r:embed="rId4"/>
          <a:stretch>
            <a:fillRect/>
          </a:stretch>
        </p:blipFill>
        <p:spPr>
          <a:xfrm>
            <a:off x="3274423" y="842586"/>
            <a:ext cx="5869577" cy="3720012"/>
          </a:xfrm>
          <a:prstGeom prst="rect">
            <a:avLst/>
          </a:prstGeom>
        </p:spPr>
      </p:pic>
    </p:spTree>
    <p:extLst>
      <p:ext uri="{BB962C8B-B14F-4D97-AF65-F5344CB8AC3E}">
        <p14:creationId xmlns:p14="http://schemas.microsoft.com/office/powerpoint/2010/main" val="92546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3FDA3A-D56B-5A4E-AC43-9568DB245550}"/>
              </a:ext>
            </a:extLst>
          </p:cNvPr>
          <p:cNvSpPr txBox="1"/>
          <p:nvPr/>
        </p:nvSpPr>
        <p:spPr>
          <a:xfrm>
            <a:off x="394737" y="139339"/>
            <a:ext cx="7922918" cy="584775"/>
          </a:xfrm>
          <a:prstGeom prst="rect">
            <a:avLst/>
          </a:prstGeom>
          <a:noFill/>
        </p:spPr>
        <p:txBody>
          <a:bodyPr wrap="square" rtlCol="0">
            <a:spAutoFit/>
          </a:bodyPr>
          <a:lstStyle/>
          <a:p>
            <a:r>
              <a:rPr lang="en-IE" sz="3200" dirty="0"/>
              <a:t>A DLT Example: Blockchain (2)</a:t>
            </a:r>
          </a:p>
        </p:txBody>
      </p:sp>
      <p:sp>
        <p:nvSpPr>
          <p:cNvPr id="3" name="TextBox 2">
            <a:extLst>
              <a:ext uri="{FF2B5EF4-FFF2-40B4-BE49-F238E27FC236}">
                <a16:creationId xmlns:a16="http://schemas.microsoft.com/office/drawing/2014/main" id="{048C6ACD-82A9-7242-A601-31F149A9BC06}"/>
              </a:ext>
            </a:extLst>
          </p:cNvPr>
          <p:cNvSpPr txBox="1"/>
          <p:nvPr/>
        </p:nvSpPr>
        <p:spPr>
          <a:xfrm>
            <a:off x="1168989" y="4742551"/>
            <a:ext cx="5230919" cy="261610"/>
          </a:xfrm>
          <a:prstGeom prst="rect">
            <a:avLst/>
          </a:prstGeom>
          <a:noFill/>
        </p:spPr>
        <p:txBody>
          <a:bodyPr wrap="none" rtlCol="0">
            <a:spAutoFit/>
          </a:bodyPr>
          <a:lstStyle/>
          <a:p>
            <a:r>
              <a:rPr lang="en-US" sz="1100" dirty="0"/>
              <a:t>1. Link: https://</a:t>
            </a:r>
            <a:r>
              <a:rPr lang="en-US" sz="1100" dirty="0" err="1"/>
              <a:t>www.paiementor.com</a:t>
            </a:r>
            <a:r>
              <a:rPr lang="en-US" sz="1100" dirty="0"/>
              <a:t>/blockchain-explained-application-payments/</a:t>
            </a:r>
          </a:p>
        </p:txBody>
      </p:sp>
      <p:pic>
        <p:nvPicPr>
          <p:cNvPr id="1026" name="Picture 2" descr="Blockchain explained and its application to payments | Paiementor">
            <a:extLst>
              <a:ext uri="{FF2B5EF4-FFF2-40B4-BE49-F238E27FC236}">
                <a16:creationId xmlns:a16="http://schemas.microsoft.com/office/drawing/2014/main" id="{0550C6BE-EA2D-4B42-956C-CE7E641A8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830" y="1180373"/>
            <a:ext cx="6006731" cy="211118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A422959-6010-4B42-8CB8-2D43E2795CF2}"/>
              </a:ext>
            </a:extLst>
          </p:cNvPr>
          <p:cNvSpPr txBox="1"/>
          <p:nvPr/>
        </p:nvSpPr>
        <p:spPr>
          <a:xfrm>
            <a:off x="405041" y="723409"/>
            <a:ext cx="8168640" cy="738664"/>
          </a:xfrm>
          <a:prstGeom prst="rect">
            <a:avLst/>
          </a:prstGeom>
          <a:noFill/>
        </p:spPr>
        <p:txBody>
          <a:bodyPr wrap="square" rtlCol="0">
            <a:spAutoFit/>
          </a:bodyPr>
          <a:lstStyle/>
          <a:p>
            <a:r>
              <a:rPr lang="en-US" sz="1400" b="1" i="1" dirty="0"/>
              <a:t>SHA-256 Examples – 64 Digit Output </a:t>
            </a:r>
          </a:p>
          <a:p>
            <a:r>
              <a:rPr lang="en-US" sz="1400" i="1" dirty="0"/>
              <a:t>f("Hello World”) = 07cf55095ef805a89c07bf3d4764b07352a8f4b2cc3df166e89d2193131536bd</a:t>
            </a:r>
          </a:p>
          <a:p>
            <a:r>
              <a:rPr lang="en-US" sz="1400" i="1" dirty="0"/>
              <a:t>f("</a:t>
            </a:r>
            <a:r>
              <a:rPr lang="en-US" sz="1400" i="1" dirty="0" err="1"/>
              <a:t>Hello_World</a:t>
            </a:r>
            <a:r>
              <a:rPr lang="en-US" sz="1400" i="1" dirty="0"/>
              <a:t>”) = faaeb9f485c750ca9275930a4f3f9999b712d8f347284352e8aabbf019ff2ba5</a:t>
            </a:r>
          </a:p>
        </p:txBody>
      </p:sp>
      <p:grpSp>
        <p:nvGrpSpPr>
          <p:cNvPr id="14" name="Group 13">
            <a:extLst>
              <a:ext uri="{FF2B5EF4-FFF2-40B4-BE49-F238E27FC236}">
                <a16:creationId xmlns:a16="http://schemas.microsoft.com/office/drawing/2014/main" id="{89DB74F6-BBD5-FD45-9F20-EE0FD478D3E4}"/>
              </a:ext>
            </a:extLst>
          </p:cNvPr>
          <p:cNvGrpSpPr/>
          <p:nvPr/>
        </p:nvGrpSpPr>
        <p:grpSpPr>
          <a:xfrm>
            <a:off x="405041" y="3528432"/>
            <a:ext cx="8385727" cy="977243"/>
            <a:chOff x="592183" y="1550359"/>
            <a:chExt cx="8385727" cy="977243"/>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334C33F-BC9B-634B-AA77-BBC960E325DD}"/>
                    </a:ext>
                  </a:extLst>
                </p:cNvPr>
                <p:cNvSpPr/>
                <p:nvPr/>
              </p:nvSpPr>
              <p:spPr>
                <a:xfrm>
                  <a:off x="592183" y="2186446"/>
                  <a:ext cx="7348182" cy="3411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E" i="1">
                            <a:latin typeface="Cambria Math" panose="02040503050406030204" pitchFamily="18" charset="0"/>
                          </a:rPr>
                          <m:t>𝑓</m:t>
                        </m:r>
                        <m:d>
                          <m:dPr>
                            <m:ctrlPr>
                              <a:rPr lang="en-IE" i="1">
                                <a:latin typeface="Cambria Math" panose="02040503050406030204" pitchFamily="18" charset="0"/>
                              </a:rPr>
                            </m:ctrlPr>
                          </m:dPr>
                          <m:e>
                            <m:r>
                              <a:rPr lang="en-IE" i="1">
                                <a:latin typeface="Cambria Math" panose="02040503050406030204" pitchFamily="18" charset="0"/>
                              </a:rPr>
                              <m:t>𝑡𝑟𝑎𝑛𝑠𝑎𝑐𝑡𝑖𝑜𝑛𝑠</m:t>
                            </m:r>
                            <m:r>
                              <a:rPr lang="en-IE" i="1">
                                <a:latin typeface="Cambria Math" panose="02040503050406030204" pitchFamily="18" charset="0"/>
                              </a:rPr>
                              <m:t>, </m:t>
                            </m:r>
                            <m:r>
                              <a:rPr lang="en-IE" i="1">
                                <a:latin typeface="Cambria Math" panose="02040503050406030204" pitchFamily="18" charset="0"/>
                              </a:rPr>
                              <m:t>𝑡𝑖𝑚𝑒𝑠𝑡𝑎𝑚𝑝</m:t>
                            </m:r>
                            <m:r>
                              <a:rPr lang="en-IE" i="1">
                                <a:latin typeface="Cambria Math" panose="02040503050406030204" pitchFamily="18" charset="0"/>
                              </a:rPr>
                              <m:t>, </m:t>
                            </m:r>
                            <m:r>
                              <a:rPr lang="en-IE" i="1">
                                <a:latin typeface="Cambria Math" panose="02040503050406030204" pitchFamily="18" charset="0"/>
                              </a:rPr>
                              <m:t>𝑝𝑟𝑒𝑣𝑖𝑜𝑢𝑠</m:t>
                            </m:r>
                            <m:r>
                              <a:rPr lang="en-IE" i="1">
                                <a:latin typeface="Cambria Math" panose="02040503050406030204" pitchFamily="18" charset="0"/>
                              </a:rPr>
                              <m:t>_</m:t>
                            </m:r>
                            <m:r>
                              <a:rPr lang="en-IE" i="1">
                                <a:latin typeface="Cambria Math" panose="02040503050406030204" pitchFamily="18" charset="0"/>
                              </a:rPr>
                              <m:t>h𝑎𝑠h</m:t>
                            </m:r>
                            <m:r>
                              <a:rPr lang="en-IE" i="1">
                                <a:latin typeface="Cambria Math" panose="02040503050406030204" pitchFamily="18" charset="0"/>
                              </a:rPr>
                              <m:t>,</m:t>
                            </m:r>
                            <m:r>
                              <a:rPr lang="en-IE" i="1">
                                <a:latin typeface="Cambria Math" panose="02040503050406030204" pitchFamily="18" charset="0"/>
                              </a:rPr>
                              <m:t>𝑏𝑙𝑜𝑐𝑘</m:t>
                            </m:r>
                            <m:r>
                              <a:rPr lang="en-IE" i="1">
                                <a:latin typeface="Cambria Math" panose="02040503050406030204" pitchFamily="18" charset="0"/>
                              </a:rPr>
                              <m:t>_</m:t>
                            </m:r>
                            <m:r>
                              <a:rPr lang="en-IE" i="1">
                                <a:latin typeface="Cambria Math" panose="02040503050406030204" pitchFamily="18" charset="0"/>
                              </a:rPr>
                              <m:t>𝑖𝑑</m:t>
                            </m:r>
                            <m:r>
                              <a:rPr lang="en-IE" i="1">
                                <a:latin typeface="Cambria Math" panose="02040503050406030204" pitchFamily="18" charset="0"/>
                              </a:rPr>
                              <m:t>, </m:t>
                            </m:r>
                            <m:r>
                              <a:rPr lang="en-IE" i="1">
                                <a:latin typeface="Cambria Math" panose="02040503050406030204" pitchFamily="18" charset="0"/>
                              </a:rPr>
                              <m:t>𝑛𝑜𝑛𝑐𝑒</m:t>
                            </m:r>
                          </m:e>
                        </m:d>
                        <m:r>
                          <a:rPr lang="en-IE" i="1">
                            <a:latin typeface="Cambria Math" panose="02040503050406030204" pitchFamily="18" charset="0"/>
                          </a:rPr>
                          <m:t>=</m:t>
                        </m:r>
                        <m:r>
                          <a:rPr lang="en-IE" i="1">
                            <a:latin typeface="Cambria Math" panose="02040503050406030204" pitchFamily="18" charset="0"/>
                          </a:rPr>
                          <m:t>h𝑎𝑠h</m:t>
                        </m:r>
                      </m:oMath>
                    </m:oMathPara>
                  </a14:m>
                  <a:endParaRPr lang="en-IE" dirty="0"/>
                </a:p>
              </p:txBody>
            </p:sp>
          </mc:Choice>
          <mc:Fallback xmlns="">
            <p:sp>
              <p:nvSpPr>
                <p:cNvPr id="5" name="Rectangle 4">
                  <a:extLst>
                    <a:ext uri="{FF2B5EF4-FFF2-40B4-BE49-F238E27FC236}">
                      <a16:creationId xmlns:a16="http://schemas.microsoft.com/office/drawing/2014/main" id="{4334C33F-BC9B-634B-AA77-BBC960E325DD}"/>
                    </a:ext>
                  </a:extLst>
                </p:cNvPr>
                <p:cNvSpPr>
                  <a:spLocks noRot="1" noChangeAspect="1" noMove="1" noResize="1" noEditPoints="1" noAdjustHandles="1" noChangeArrowheads="1" noChangeShapeType="1" noTextEdit="1"/>
                </p:cNvSpPr>
                <p:nvPr/>
              </p:nvSpPr>
              <p:spPr>
                <a:xfrm>
                  <a:off x="592183" y="2186446"/>
                  <a:ext cx="7348182" cy="341156"/>
                </a:xfrm>
                <a:prstGeom prst="rect">
                  <a:avLst/>
                </a:prstGeom>
                <a:blipFill>
                  <a:blip r:embed="rId4"/>
                  <a:stretch>
                    <a:fillRect b="-25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E467C8F-037B-F04B-AB3C-50B321AF130B}"/>
                </a:ext>
              </a:extLst>
            </p:cNvPr>
            <p:cNvSpPr txBox="1"/>
            <p:nvPr/>
          </p:nvSpPr>
          <p:spPr>
            <a:xfrm>
              <a:off x="2790398" y="1550359"/>
              <a:ext cx="1439163" cy="341156"/>
            </a:xfrm>
            <a:prstGeom prst="rect">
              <a:avLst/>
            </a:prstGeom>
            <a:noFill/>
          </p:spPr>
          <p:txBody>
            <a:bodyPr wrap="square" rtlCol="0">
              <a:spAutoFit/>
            </a:bodyPr>
            <a:lstStyle/>
            <a:p>
              <a:r>
                <a:rPr lang="en-US" dirty="0"/>
                <a:t>static inputs </a:t>
              </a:r>
            </a:p>
          </p:txBody>
        </p:sp>
        <p:sp>
          <p:nvSpPr>
            <p:cNvPr id="9" name="TextBox 8">
              <a:extLst>
                <a:ext uri="{FF2B5EF4-FFF2-40B4-BE49-F238E27FC236}">
                  <a16:creationId xmlns:a16="http://schemas.microsoft.com/office/drawing/2014/main" id="{97C3E272-1078-8949-9235-F7046A91B1B8}"/>
                </a:ext>
              </a:extLst>
            </p:cNvPr>
            <p:cNvSpPr txBox="1"/>
            <p:nvPr/>
          </p:nvSpPr>
          <p:spPr>
            <a:xfrm>
              <a:off x="5380735" y="1562839"/>
              <a:ext cx="1759672" cy="341156"/>
            </a:xfrm>
            <a:prstGeom prst="rect">
              <a:avLst/>
            </a:prstGeom>
            <a:noFill/>
          </p:spPr>
          <p:txBody>
            <a:bodyPr wrap="square" rtlCol="0">
              <a:spAutoFit/>
            </a:bodyPr>
            <a:lstStyle/>
            <a:p>
              <a:r>
                <a:rPr lang="en-US" dirty="0"/>
                <a:t>variable input</a:t>
              </a:r>
            </a:p>
          </p:txBody>
        </p:sp>
        <p:sp>
          <p:nvSpPr>
            <p:cNvPr id="8" name="Line Callout 1 7">
              <a:extLst>
                <a:ext uri="{FF2B5EF4-FFF2-40B4-BE49-F238E27FC236}">
                  <a16:creationId xmlns:a16="http://schemas.microsoft.com/office/drawing/2014/main" id="{D6E32575-4391-8F4A-B110-D99C0D94D5A4}"/>
                </a:ext>
              </a:extLst>
            </p:cNvPr>
            <p:cNvSpPr/>
            <p:nvPr/>
          </p:nvSpPr>
          <p:spPr>
            <a:xfrm>
              <a:off x="1022085" y="2232671"/>
              <a:ext cx="5139229" cy="275400"/>
            </a:xfrm>
            <a:prstGeom prst="borderCallout1">
              <a:avLst>
                <a:gd name="adj1" fmla="val -13517"/>
                <a:gd name="adj2" fmla="val 48075"/>
                <a:gd name="adj3" fmla="val -143763"/>
                <a:gd name="adj4" fmla="val 470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0" name="Line Callout 1 9">
              <a:extLst>
                <a:ext uri="{FF2B5EF4-FFF2-40B4-BE49-F238E27FC236}">
                  <a16:creationId xmlns:a16="http://schemas.microsoft.com/office/drawing/2014/main" id="{7B540AEA-2A2C-464F-9F01-AE5C26B4EBE0}"/>
                </a:ext>
              </a:extLst>
            </p:cNvPr>
            <p:cNvSpPr/>
            <p:nvPr/>
          </p:nvSpPr>
          <p:spPr>
            <a:xfrm>
              <a:off x="6161314" y="2232670"/>
              <a:ext cx="668779" cy="294931"/>
            </a:xfrm>
            <a:prstGeom prst="borderCallout1">
              <a:avLst>
                <a:gd name="adj1" fmla="val -13691"/>
                <a:gd name="adj2" fmla="val 45425"/>
                <a:gd name="adj3" fmla="val -130180"/>
                <a:gd name="adj4" fmla="val 1542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BDC734-A322-0A43-B7F3-65AC4DC88814}"/>
                    </a:ext>
                  </a:extLst>
                </p:cNvPr>
                <p:cNvSpPr txBox="1"/>
                <p:nvPr/>
              </p:nvSpPr>
              <p:spPr>
                <a:xfrm>
                  <a:off x="7219609" y="1623118"/>
                  <a:ext cx="1758301" cy="375552"/>
                </a:xfrm>
                <a:prstGeom prst="rect">
                  <a:avLst/>
                </a:prstGeom>
                <a:solidFill>
                  <a:srgbClr val="798A96"/>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E" b="1" i="1" smtClean="0">
                            <a:solidFill>
                              <a:schemeClr val="bg1"/>
                            </a:solidFill>
                            <a:latin typeface="Cambria Math" panose="02040503050406030204" pitchFamily="18" charset="0"/>
                          </a:rPr>
                          <m:t>𝟏</m:t>
                        </m:r>
                        <m:r>
                          <a:rPr lang="en-IE" b="1" i="1" smtClean="0">
                            <a:solidFill>
                              <a:schemeClr val="bg1"/>
                            </a:solidFill>
                            <a:latin typeface="Cambria Math" panose="02040503050406030204" pitchFamily="18" charset="0"/>
                          </a:rPr>
                          <m:t>.</m:t>
                        </m:r>
                        <m:r>
                          <a:rPr lang="en-IE" b="1" i="1" smtClean="0">
                            <a:solidFill>
                              <a:schemeClr val="bg1"/>
                            </a:solidFill>
                            <a:latin typeface="Cambria Math" panose="02040503050406030204" pitchFamily="18" charset="0"/>
                          </a:rPr>
                          <m:t>𝟓</m:t>
                        </m:r>
                        <m:r>
                          <a:rPr lang="en-IE" b="1" i="1" smtClean="0">
                            <a:solidFill>
                              <a:schemeClr val="bg1"/>
                            </a:solidFill>
                            <a:latin typeface="Cambria Math" panose="02040503050406030204" pitchFamily="18" charset="0"/>
                          </a:rPr>
                          <m:t>∗</m:t>
                        </m:r>
                        <m:sSup>
                          <m:sSupPr>
                            <m:ctrlPr>
                              <a:rPr lang="en-IE" b="1" i="1" smtClean="0">
                                <a:solidFill>
                                  <a:schemeClr val="bg1"/>
                                </a:solidFill>
                                <a:latin typeface="Cambria Math" panose="02040503050406030204" pitchFamily="18" charset="0"/>
                              </a:rPr>
                            </m:ctrlPr>
                          </m:sSupPr>
                          <m:e>
                            <m:r>
                              <a:rPr lang="en-IE" b="1" i="1" smtClean="0">
                                <a:solidFill>
                                  <a:schemeClr val="bg1"/>
                                </a:solidFill>
                                <a:latin typeface="Cambria Math" panose="02040503050406030204" pitchFamily="18" charset="0"/>
                              </a:rPr>
                              <m:t>𝟏𝟎</m:t>
                            </m:r>
                          </m:e>
                          <m:sup>
                            <m:r>
                              <a:rPr lang="en-IE" b="1" i="1" smtClean="0">
                                <a:solidFill>
                                  <a:schemeClr val="bg1"/>
                                </a:solidFill>
                                <a:latin typeface="Cambria Math" panose="02040503050406030204" pitchFamily="18" charset="0"/>
                              </a:rPr>
                              <m:t>−</m:t>
                            </m:r>
                            <m:r>
                              <a:rPr lang="en-IE" b="1" i="1" smtClean="0">
                                <a:solidFill>
                                  <a:schemeClr val="bg1"/>
                                </a:solidFill>
                                <a:latin typeface="Cambria Math" panose="02040503050406030204" pitchFamily="18" charset="0"/>
                              </a:rPr>
                              <m:t>𝟐𝟐</m:t>
                            </m:r>
                            <m:r>
                              <a:rPr lang="en-IE" b="1" i="1" smtClean="0">
                                <a:solidFill>
                                  <a:schemeClr val="bg1"/>
                                </a:solidFill>
                                <a:latin typeface="Cambria Math" panose="02040503050406030204" pitchFamily="18" charset="0"/>
                              </a:rPr>
                              <m:t> </m:t>
                            </m:r>
                          </m:sup>
                        </m:sSup>
                        <m:r>
                          <a:rPr lang="en-IE" b="1" i="1" smtClean="0">
                            <a:solidFill>
                              <a:schemeClr val="bg1"/>
                            </a:solidFill>
                            <a:latin typeface="Cambria Math" panose="02040503050406030204" pitchFamily="18" charset="0"/>
                          </a:rPr>
                          <m:t>%</m:t>
                        </m:r>
                      </m:oMath>
                    </m:oMathPara>
                  </a14:m>
                  <a:endParaRPr lang="en-IE" b="1" dirty="0">
                    <a:solidFill>
                      <a:schemeClr val="bg1"/>
                    </a:solidFill>
                  </a:endParaRPr>
                </a:p>
              </p:txBody>
            </p:sp>
          </mc:Choice>
          <mc:Fallback xmlns="">
            <p:sp>
              <p:nvSpPr>
                <p:cNvPr id="13" name="TextBox 12">
                  <a:extLst>
                    <a:ext uri="{FF2B5EF4-FFF2-40B4-BE49-F238E27FC236}">
                      <a16:creationId xmlns:a16="http://schemas.microsoft.com/office/drawing/2014/main" id="{36BDC734-A322-0A43-B7F3-65AC4DC88814}"/>
                    </a:ext>
                  </a:extLst>
                </p:cNvPr>
                <p:cNvSpPr txBox="1">
                  <a:spLocks noRot="1" noChangeAspect="1" noMove="1" noResize="1" noEditPoints="1" noAdjustHandles="1" noChangeArrowheads="1" noChangeShapeType="1" noTextEdit="1"/>
                </p:cNvSpPr>
                <p:nvPr/>
              </p:nvSpPr>
              <p:spPr>
                <a:xfrm>
                  <a:off x="7219609" y="1623118"/>
                  <a:ext cx="1758301" cy="375552"/>
                </a:xfrm>
                <a:prstGeom prst="rect">
                  <a:avLst/>
                </a:prstGeom>
                <a:blipFill>
                  <a:blip r:embed="rId5"/>
                  <a:stretch>
                    <a:fillRect/>
                  </a:stretch>
                </a:blipFill>
              </p:spPr>
              <p:txBody>
                <a:bodyPr/>
                <a:lstStyle/>
                <a:p>
                  <a:r>
                    <a:rPr lang="en-US">
                      <a:noFill/>
                    </a:rPr>
                    <a:t> </a:t>
                  </a:r>
                </a:p>
              </p:txBody>
            </p:sp>
          </mc:Fallback>
        </mc:AlternateContent>
      </p:grpSp>
      <p:sp>
        <p:nvSpPr>
          <p:cNvPr id="4" name="TextBox 3">
            <a:extLst>
              <a:ext uri="{FF2B5EF4-FFF2-40B4-BE49-F238E27FC236}">
                <a16:creationId xmlns:a16="http://schemas.microsoft.com/office/drawing/2014/main" id="{73D2C48D-445C-1346-A992-61470DE6D671}"/>
              </a:ext>
            </a:extLst>
          </p:cNvPr>
          <p:cNvSpPr txBox="1"/>
          <p:nvPr/>
        </p:nvSpPr>
        <p:spPr>
          <a:xfrm>
            <a:off x="7138988" y="3097337"/>
            <a:ext cx="44114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44882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DFD1-9000-B04E-A47F-FC3B6AB04ED0}"/>
              </a:ext>
            </a:extLst>
          </p:cNvPr>
          <p:cNvSpPr>
            <a:spLocks noGrp="1"/>
          </p:cNvSpPr>
          <p:nvPr>
            <p:ph type="ctrTitle"/>
          </p:nvPr>
        </p:nvSpPr>
        <p:spPr>
          <a:xfrm>
            <a:off x="3299382" y="3157670"/>
            <a:ext cx="5420826" cy="525846"/>
          </a:xfrm>
        </p:spPr>
        <p:txBody>
          <a:bodyPr>
            <a:normAutofit fontScale="90000"/>
          </a:bodyPr>
          <a:lstStyle/>
          <a:p>
            <a:pPr algn="r"/>
            <a:r>
              <a:rPr lang="en-IE" sz="4000" dirty="0"/>
              <a:t>4. The IOTA Framework</a:t>
            </a:r>
            <a:endParaRPr lang="en-US" dirty="0"/>
          </a:p>
        </p:txBody>
      </p:sp>
    </p:spTree>
    <p:extLst>
      <p:ext uri="{BB962C8B-B14F-4D97-AF65-F5344CB8AC3E}">
        <p14:creationId xmlns:p14="http://schemas.microsoft.com/office/powerpoint/2010/main" val="3862159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614832-3F1C-4F98-84B3-2858F69DA56C}"/>
              </a:ext>
            </a:extLst>
          </p:cNvPr>
          <p:cNvSpPr>
            <a:spLocks noGrp="1"/>
          </p:cNvSpPr>
          <p:nvPr>
            <p:ph type="body" sz="quarter" idx="10"/>
          </p:nvPr>
        </p:nvSpPr>
        <p:spPr>
          <a:xfrm>
            <a:off x="890417" y="1021802"/>
            <a:ext cx="5434968" cy="2918602"/>
          </a:xfrm>
        </p:spPr>
        <p:txBody>
          <a:bodyPr/>
          <a:lstStyle/>
          <a:p>
            <a:endParaRPr lang="en-IE" dirty="0"/>
          </a:p>
          <a:p>
            <a:endParaRPr lang="en-IE" dirty="0"/>
          </a:p>
        </p:txBody>
      </p:sp>
      <p:sp>
        <p:nvSpPr>
          <p:cNvPr id="4" name="TextBox 3">
            <a:extLst>
              <a:ext uri="{FF2B5EF4-FFF2-40B4-BE49-F238E27FC236}">
                <a16:creationId xmlns:a16="http://schemas.microsoft.com/office/drawing/2014/main" id="{FB4F4A2C-D5D3-F740-A2FB-9DCB42B3E6A8}"/>
              </a:ext>
            </a:extLst>
          </p:cNvPr>
          <p:cNvSpPr txBox="1"/>
          <p:nvPr/>
        </p:nvSpPr>
        <p:spPr>
          <a:xfrm>
            <a:off x="389140" y="-122448"/>
            <a:ext cx="8573180" cy="5632311"/>
          </a:xfrm>
          <a:prstGeom prst="rect">
            <a:avLst/>
          </a:prstGeom>
          <a:noFill/>
        </p:spPr>
        <p:txBody>
          <a:bodyPr wrap="square" rtlCol="0">
            <a:spAutoFit/>
          </a:bodyPr>
          <a:lstStyle/>
          <a:p>
            <a:endParaRPr lang="en-US" dirty="0"/>
          </a:p>
          <a:p>
            <a:r>
              <a:rPr lang="en-IE" dirty="0"/>
              <a:t>Created in 2017 by the IOTA Foundation </a:t>
            </a:r>
            <a:r>
              <a:rPr lang="en-US" dirty="0"/>
              <a:t>and built specifically for the IoT eco-system</a:t>
            </a:r>
          </a:p>
          <a:p>
            <a:endParaRPr lang="en-US" dirty="0"/>
          </a:p>
          <a:p>
            <a:r>
              <a:rPr lang="en-US" b="1" dirty="0"/>
              <a:t>Shared Ledger</a:t>
            </a:r>
          </a:p>
          <a:p>
            <a:pPr marL="285750" indent="-285750">
              <a:buFont typeface="Arial" panose="020B0604020202020204" pitchFamily="34" charset="0"/>
              <a:buChar char="•"/>
            </a:pPr>
            <a:r>
              <a:rPr lang="en-US" dirty="0"/>
              <a:t>“The Tangle” – IOTA ledger data structure based on a Directed Acyclic Graph (DAG), instead of a chain of blocks</a:t>
            </a:r>
            <a:endParaRPr lang="en-US" b="1" dirty="0"/>
          </a:p>
          <a:p>
            <a:endParaRPr lang="en-US" b="1" dirty="0"/>
          </a:p>
          <a:p>
            <a:r>
              <a:rPr lang="en-US" b="1" dirty="0"/>
              <a:t>Nodes</a:t>
            </a:r>
          </a:p>
          <a:p>
            <a:pPr marL="342900" indent="-342900">
              <a:buFont typeface="+mj-lt"/>
              <a:buAutoNum type="arabicParenR"/>
            </a:pPr>
            <a:r>
              <a:rPr lang="en-US" dirty="0"/>
              <a:t>Store the ledger and </a:t>
            </a:r>
            <a:r>
              <a:rPr lang="en-IE" dirty="0"/>
              <a:t>relays updates to other nodes using a gossip protocol</a:t>
            </a:r>
            <a:endParaRPr lang="en-US" b="1" dirty="0"/>
          </a:p>
          <a:p>
            <a:pPr marL="342900" indent="-342900">
              <a:buFont typeface="+mj-lt"/>
              <a:buAutoNum type="arabicParenR"/>
            </a:pPr>
            <a:r>
              <a:rPr lang="en-US" dirty="0"/>
              <a:t>Enable read write access to Tangle</a:t>
            </a:r>
          </a:p>
          <a:p>
            <a:pPr marL="342900" indent="-342900">
              <a:buFont typeface="+mj-lt"/>
              <a:buAutoNum type="arabicParenR"/>
            </a:pPr>
            <a:r>
              <a:rPr lang="en-US" dirty="0"/>
              <a:t>Validate transactions through Proof-of-Work (approx. 0.4s per transaction) </a:t>
            </a:r>
          </a:p>
          <a:p>
            <a:pPr marL="342900" indent="-342900">
              <a:buAutoNum type="arabicParenR"/>
            </a:pPr>
            <a:endParaRPr lang="en-IE" dirty="0"/>
          </a:p>
          <a:p>
            <a:r>
              <a:rPr lang="en-IE" b="1" dirty="0"/>
              <a:t>Transaction</a:t>
            </a:r>
            <a:r>
              <a:rPr lang="en-IE" dirty="0"/>
              <a:t> </a:t>
            </a:r>
          </a:p>
          <a:p>
            <a:pPr marL="285750" indent="-285750">
              <a:buFont typeface="Arial" panose="020B0604020202020204" pitchFamily="34" charset="0"/>
              <a:buChar char="•"/>
            </a:pPr>
            <a:r>
              <a:rPr lang="en-IE" dirty="0"/>
              <a:t>32KiB message object </a:t>
            </a:r>
          </a:p>
          <a:p>
            <a:pPr marL="285750" indent="-285750">
              <a:buFont typeface="Arial" panose="020B0604020202020204" pitchFamily="34" charset="0"/>
              <a:buChar char="•"/>
            </a:pPr>
            <a:r>
              <a:rPr lang="en-IE" dirty="0"/>
              <a:t>Data or value transfer (using MIOTA network token) </a:t>
            </a:r>
          </a:p>
          <a:p>
            <a:pPr marL="285750" indent="-285750">
              <a:buFont typeface="Arial" panose="020B0604020202020204" pitchFamily="34" charset="0"/>
              <a:buChar char="•"/>
            </a:pPr>
            <a:r>
              <a:rPr lang="en-IE" dirty="0"/>
              <a:t>Signed with private key and must include reference to between 2-8 confirmed parent message IDs on the tangle</a:t>
            </a:r>
          </a:p>
          <a:p>
            <a:endParaRPr lang="en-IE" dirty="0"/>
          </a:p>
          <a:p>
            <a:endParaRPr lang="en-US" dirty="0"/>
          </a:p>
        </p:txBody>
      </p:sp>
      <p:sp>
        <p:nvSpPr>
          <p:cNvPr id="5" name="Rectangle 2">
            <a:extLst>
              <a:ext uri="{FF2B5EF4-FFF2-40B4-BE49-F238E27FC236}">
                <a16:creationId xmlns:a16="http://schemas.microsoft.com/office/drawing/2014/main" id="{21621A45-73B0-AD4A-834E-659B6F50CFF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83635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Imgur">
            <a:extLst>
              <a:ext uri="{FF2B5EF4-FFF2-40B4-BE49-F238E27FC236}">
                <a16:creationId xmlns:a16="http://schemas.microsoft.com/office/drawing/2014/main" id="{6BD83E9E-568D-3E44-99DA-EEC881052CB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16745" y="248574"/>
            <a:ext cx="7714695" cy="37093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F6398B3-2013-B644-BCAC-774678DBC591}"/>
              </a:ext>
            </a:extLst>
          </p:cNvPr>
          <p:cNvSpPr/>
          <p:nvPr/>
        </p:nvSpPr>
        <p:spPr>
          <a:xfrm>
            <a:off x="612561" y="4135694"/>
            <a:ext cx="4572000" cy="369332"/>
          </a:xfrm>
          <a:prstGeom prst="rect">
            <a:avLst/>
          </a:prstGeom>
        </p:spPr>
        <p:txBody>
          <a:bodyPr>
            <a:spAutoFit/>
          </a:bodyPr>
          <a:lstStyle/>
          <a:p>
            <a:r>
              <a:rPr lang="en-US" dirty="0">
                <a:hlinkClick r:id="rId4"/>
              </a:rPr>
              <a:t>The Tangle Visualiser</a:t>
            </a:r>
            <a:endParaRPr lang="en-US" dirty="0"/>
          </a:p>
        </p:txBody>
      </p:sp>
      <p:sp>
        <p:nvSpPr>
          <p:cNvPr id="9" name="Rectangle 8">
            <a:extLst>
              <a:ext uri="{FF2B5EF4-FFF2-40B4-BE49-F238E27FC236}">
                <a16:creationId xmlns:a16="http://schemas.microsoft.com/office/drawing/2014/main" id="{AABC5163-736D-8849-888B-F7AC13B67565}"/>
              </a:ext>
            </a:extLst>
          </p:cNvPr>
          <p:cNvSpPr/>
          <p:nvPr/>
        </p:nvSpPr>
        <p:spPr>
          <a:xfrm>
            <a:off x="2286549" y="248574"/>
            <a:ext cx="1557482" cy="936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 name="TextBox 1">
            <a:extLst>
              <a:ext uri="{FF2B5EF4-FFF2-40B4-BE49-F238E27FC236}">
                <a16:creationId xmlns:a16="http://schemas.microsoft.com/office/drawing/2014/main" id="{7CB1136F-137F-E845-B865-337DFE39F7DB}"/>
              </a:ext>
            </a:extLst>
          </p:cNvPr>
          <p:cNvSpPr txBox="1"/>
          <p:nvPr/>
        </p:nvSpPr>
        <p:spPr>
          <a:xfrm>
            <a:off x="1549830" y="4682779"/>
            <a:ext cx="6044339" cy="400110"/>
          </a:xfrm>
          <a:prstGeom prst="rect">
            <a:avLst/>
          </a:prstGeom>
          <a:noFill/>
        </p:spPr>
        <p:txBody>
          <a:bodyPr wrap="square" rtlCol="0">
            <a:spAutoFit/>
          </a:bodyPr>
          <a:lstStyle/>
          <a:p>
            <a:r>
              <a:rPr lang="en-IE" sz="1000" dirty="0"/>
              <a:t>[1] </a:t>
            </a:r>
            <a:r>
              <a:rPr lang="en-IE" sz="1000" dirty="0" err="1"/>
              <a:t>Nonymous</a:t>
            </a:r>
            <a:r>
              <a:rPr lang="en-IE" sz="1000" dirty="0"/>
              <a:t>. "Blockchain-Based Peer-to-Peer Energy Trading and Charging Payment System for Electric Vehicles." </a:t>
            </a:r>
            <a:r>
              <a:rPr lang="en-IE" sz="1000" u="sng" dirty="0">
                <a:hlinkClick r:id="rId5"/>
              </a:rPr>
              <a:t>https://github.com/noneymous/iota-consensus-presentation</a:t>
            </a:r>
            <a:r>
              <a:rPr lang="en-IE" sz="1000" dirty="0"/>
              <a:t> </a:t>
            </a:r>
            <a:endParaRPr lang="en-US" sz="1000" dirty="0"/>
          </a:p>
        </p:txBody>
      </p:sp>
      <p:sp>
        <p:nvSpPr>
          <p:cNvPr id="3" name="TextBox 2">
            <a:extLst>
              <a:ext uri="{FF2B5EF4-FFF2-40B4-BE49-F238E27FC236}">
                <a16:creationId xmlns:a16="http://schemas.microsoft.com/office/drawing/2014/main" id="{C73621E0-0385-694C-8F46-291FB1655B79}"/>
              </a:ext>
            </a:extLst>
          </p:cNvPr>
          <p:cNvSpPr txBox="1"/>
          <p:nvPr/>
        </p:nvSpPr>
        <p:spPr>
          <a:xfrm>
            <a:off x="8090294" y="3492820"/>
            <a:ext cx="44114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3001027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A3E33AC-5E2E-EF46-BAEF-9BE31143F5CC}"/>
              </a:ext>
            </a:extLst>
          </p:cNvPr>
          <p:cNvSpPr txBox="1"/>
          <p:nvPr/>
        </p:nvSpPr>
        <p:spPr>
          <a:xfrm>
            <a:off x="527902" y="2739982"/>
            <a:ext cx="8500188" cy="1754326"/>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p:txBody>
      </p:sp>
      <p:sp>
        <p:nvSpPr>
          <p:cNvPr id="9" name="TextBox 8">
            <a:extLst>
              <a:ext uri="{FF2B5EF4-FFF2-40B4-BE49-F238E27FC236}">
                <a16:creationId xmlns:a16="http://schemas.microsoft.com/office/drawing/2014/main" id="{9C310E93-F7CB-9C42-A746-BAB72906704E}"/>
              </a:ext>
            </a:extLst>
          </p:cNvPr>
          <p:cNvSpPr txBox="1"/>
          <p:nvPr/>
        </p:nvSpPr>
        <p:spPr>
          <a:xfrm>
            <a:off x="527902" y="122024"/>
            <a:ext cx="7922918" cy="584775"/>
          </a:xfrm>
          <a:prstGeom prst="rect">
            <a:avLst/>
          </a:prstGeom>
          <a:noFill/>
        </p:spPr>
        <p:txBody>
          <a:bodyPr wrap="square" rtlCol="0">
            <a:spAutoFit/>
          </a:bodyPr>
          <a:lstStyle/>
          <a:p>
            <a:r>
              <a:rPr lang="en-IE" sz="3200" dirty="0">
                <a:latin typeface="+mj-lt"/>
              </a:rPr>
              <a:t>IOTA Products</a:t>
            </a:r>
          </a:p>
        </p:txBody>
      </p:sp>
      <p:graphicFrame>
        <p:nvGraphicFramePr>
          <p:cNvPr id="10" name="Table 10">
            <a:extLst>
              <a:ext uri="{FF2B5EF4-FFF2-40B4-BE49-F238E27FC236}">
                <a16:creationId xmlns:a16="http://schemas.microsoft.com/office/drawing/2014/main" id="{B44C67BA-86AD-D649-8215-12E1EF846AB8}"/>
              </a:ext>
            </a:extLst>
          </p:cNvPr>
          <p:cNvGraphicFramePr>
            <a:graphicFrameLocks noGrp="1"/>
          </p:cNvGraphicFramePr>
          <p:nvPr>
            <p:extLst>
              <p:ext uri="{D42A27DB-BD31-4B8C-83A1-F6EECF244321}">
                <p14:modId xmlns:p14="http://schemas.microsoft.com/office/powerpoint/2010/main" val="1637520043"/>
              </p:ext>
            </p:extLst>
          </p:nvPr>
        </p:nvGraphicFramePr>
        <p:xfrm>
          <a:off x="661114" y="912128"/>
          <a:ext cx="7954982" cy="3712483"/>
        </p:xfrm>
        <a:graphic>
          <a:graphicData uri="http://schemas.openxmlformats.org/drawingml/2006/table">
            <a:tbl>
              <a:tblPr firstRow="1" bandRow="1">
                <a:tableStyleId>{F5AB1C69-6EDB-4FF4-983F-18BD219EF322}</a:tableStyleId>
              </a:tblPr>
              <a:tblGrid>
                <a:gridCol w="3977491">
                  <a:extLst>
                    <a:ext uri="{9D8B030D-6E8A-4147-A177-3AD203B41FA5}">
                      <a16:colId xmlns:a16="http://schemas.microsoft.com/office/drawing/2014/main" val="1901445139"/>
                    </a:ext>
                  </a:extLst>
                </a:gridCol>
                <a:gridCol w="3977491">
                  <a:extLst>
                    <a:ext uri="{9D8B030D-6E8A-4147-A177-3AD203B41FA5}">
                      <a16:colId xmlns:a16="http://schemas.microsoft.com/office/drawing/2014/main" val="585834191"/>
                    </a:ext>
                  </a:extLst>
                </a:gridCol>
              </a:tblGrid>
              <a:tr h="534943">
                <a:tc>
                  <a:txBody>
                    <a:bodyPr/>
                    <a:lstStyle/>
                    <a:p>
                      <a:r>
                        <a:rPr lang="en-US" dirty="0"/>
                        <a:t>1) IOTA Streams</a:t>
                      </a:r>
                    </a:p>
                  </a:txBody>
                  <a:tcPr/>
                </a:tc>
                <a:tc>
                  <a:txBody>
                    <a:bodyPr/>
                    <a:lstStyle/>
                    <a:p>
                      <a:r>
                        <a:rPr lang="en-US" dirty="0"/>
                        <a:t>2) IOTA Identity </a:t>
                      </a:r>
                    </a:p>
                  </a:txBody>
                  <a:tcPr/>
                </a:tc>
                <a:extLst>
                  <a:ext uri="{0D108BD9-81ED-4DB2-BD59-A6C34878D82A}">
                    <a16:rowId xmlns:a16="http://schemas.microsoft.com/office/drawing/2014/main" val="2330867065"/>
                  </a:ext>
                </a:extLst>
              </a:tr>
              <a:tr h="2802957">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Encrypted communication channel</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Consists of two actors - Authors (Channel owners) and Subscribers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Used to cryptographically sign and transmit data securely to the tangle between trusted parties.</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Authors have full control over channel subscribers, they can check message authenticity and can revoke access at any time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Allows for the creation of an immutable digital identity document for devices when a new device gets created</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“digital twin” is created and stored in the IOTA Tangle, giving the device an immutable digital identity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Signed transactions from devices can be verified against the digital identity document stored on the Tangle, ensuring that they have come from a secure device</a:t>
                      </a:r>
                    </a:p>
                    <a:p>
                      <a:endParaRPr lang="en-US" dirty="0"/>
                    </a:p>
                  </a:txBody>
                  <a:tcPr/>
                </a:tc>
                <a:extLst>
                  <a:ext uri="{0D108BD9-81ED-4DB2-BD59-A6C34878D82A}">
                    <a16:rowId xmlns:a16="http://schemas.microsoft.com/office/drawing/2014/main" val="2465257427"/>
                  </a:ext>
                </a:extLst>
              </a:tr>
            </a:tbl>
          </a:graphicData>
        </a:graphic>
      </p:graphicFrame>
    </p:spTree>
    <p:extLst>
      <p:ext uri="{BB962C8B-B14F-4D97-AF65-F5344CB8AC3E}">
        <p14:creationId xmlns:p14="http://schemas.microsoft.com/office/powerpoint/2010/main" val="186438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DFD1-9000-B04E-A47F-FC3B6AB04ED0}"/>
              </a:ext>
            </a:extLst>
          </p:cNvPr>
          <p:cNvSpPr>
            <a:spLocks noGrp="1"/>
          </p:cNvSpPr>
          <p:nvPr>
            <p:ph type="ctrTitle"/>
          </p:nvPr>
        </p:nvSpPr>
        <p:spPr>
          <a:xfrm>
            <a:off x="3299382" y="3157670"/>
            <a:ext cx="5420826" cy="525846"/>
          </a:xfrm>
        </p:spPr>
        <p:txBody>
          <a:bodyPr>
            <a:normAutofit fontScale="90000"/>
          </a:bodyPr>
          <a:lstStyle/>
          <a:p>
            <a:pPr algn="r"/>
            <a:r>
              <a:rPr lang="en-IE" sz="4000" dirty="0"/>
              <a:t>6. Research Objectives, Scope and Plan</a:t>
            </a:r>
            <a:endParaRPr lang="en-US" dirty="0"/>
          </a:p>
        </p:txBody>
      </p:sp>
    </p:spTree>
    <p:extLst>
      <p:ext uri="{BB962C8B-B14F-4D97-AF65-F5344CB8AC3E}">
        <p14:creationId xmlns:p14="http://schemas.microsoft.com/office/powerpoint/2010/main" val="161104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614832-3F1C-4F98-84B3-2858F69DA56C}"/>
              </a:ext>
            </a:extLst>
          </p:cNvPr>
          <p:cNvSpPr>
            <a:spLocks noGrp="1"/>
          </p:cNvSpPr>
          <p:nvPr>
            <p:ph type="body" sz="quarter" idx="10"/>
          </p:nvPr>
        </p:nvSpPr>
        <p:spPr>
          <a:xfrm>
            <a:off x="890417" y="1021802"/>
            <a:ext cx="5434968" cy="2918602"/>
          </a:xfrm>
        </p:spPr>
        <p:txBody>
          <a:bodyPr/>
          <a:lstStyle/>
          <a:p>
            <a:endParaRPr lang="en-IE" dirty="0"/>
          </a:p>
          <a:p>
            <a:endParaRPr lang="en-IE" dirty="0"/>
          </a:p>
        </p:txBody>
      </p:sp>
      <p:sp>
        <p:nvSpPr>
          <p:cNvPr id="5" name="Rectangle 4">
            <a:extLst>
              <a:ext uri="{FF2B5EF4-FFF2-40B4-BE49-F238E27FC236}">
                <a16:creationId xmlns:a16="http://schemas.microsoft.com/office/drawing/2014/main" id="{E6A574D4-75F1-3249-ACEB-A8A0A2AC39FF}"/>
              </a:ext>
            </a:extLst>
          </p:cNvPr>
          <p:cNvSpPr/>
          <p:nvPr/>
        </p:nvSpPr>
        <p:spPr>
          <a:xfrm>
            <a:off x="499310" y="930769"/>
            <a:ext cx="8145379" cy="3906069"/>
          </a:xfrm>
          <a:prstGeom prst="rect">
            <a:avLst/>
          </a:prstGeom>
        </p:spPr>
        <p:txBody>
          <a:bodyPr wrap="square">
            <a:spAutoFit/>
          </a:bodyPr>
          <a:lstStyle/>
          <a:p>
            <a:pPr marL="285750" indent="-285750" algn="just">
              <a:lnSpc>
                <a:spcPts val="2460"/>
              </a:lnSpc>
              <a:buFont typeface="Arial" panose="020B0604020202020204" pitchFamily="34" charset="0"/>
              <a:buChar char="•"/>
            </a:pPr>
            <a:r>
              <a:rPr lang="en-IE" sz="1600" dirty="0">
                <a:ea typeface="Times New Roman" panose="02020603050405020304" pitchFamily="18" charset="0"/>
              </a:rPr>
              <a:t>Model and simulate a scenario of a fleet of vehicles on a dangerous road (in Python). </a:t>
            </a:r>
          </a:p>
          <a:p>
            <a:pPr marL="285750" indent="-285750" algn="just">
              <a:lnSpc>
                <a:spcPts val="2460"/>
              </a:lnSpc>
              <a:buFont typeface="Arial" panose="020B0604020202020204" pitchFamily="34" charset="0"/>
              <a:buChar char="•"/>
            </a:pPr>
            <a:r>
              <a:rPr lang="en-IE" sz="1600" dirty="0">
                <a:ea typeface="Times New Roman" panose="02020603050405020304" pitchFamily="18" charset="0"/>
              </a:rPr>
              <a:t>Develop an application using the IOTA client libraries that vehicles can use to transmit OBU data (traction control warnings). </a:t>
            </a:r>
          </a:p>
          <a:p>
            <a:pPr marL="285750" indent="-285750" algn="just">
              <a:lnSpc>
                <a:spcPts val="2460"/>
              </a:lnSpc>
              <a:buFont typeface="Arial" panose="020B0604020202020204" pitchFamily="34" charset="0"/>
              <a:buChar char="•"/>
            </a:pPr>
            <a:r>
              <a:rPr lang="en-IE" sz="1600" dirty="0">
                <a:ea typeface="Times New Roman" panose="02020603050405020304" pitchFamily="18" charset="0"/>
              </a:rPr>
              <a:t>Application components: </a:t>
            </a:r>
          </a:p>
          <a:p>
            <a:pPr marL="742950" lvl="1" indent="-285750" algn="just">
              <a:lnSpc>
                <a:spcPts val="2460"/>
              </a:lnSpc>
              <a:buFont typeface="Arial" panose="020B0604020202020204" pitchFamily="34" charset="0"/>
              <a:buChar char="•"/>
            </a:pPr>
            <a:r>
              <a:rPr lang="en-IE" sz="1600" dirty="0">
                <a:ea typeface="Times New Roman" panose="02020603050405020304" pitchFamily="18" charset="0"/>
              </a:rPr>
              <a:t>IOTA Streams will be used to create an encrypted communication channel</a:t>
            </a:r>
          </a:p>
          <a:p>
            <a:pPr marL="742950" lvl="1" indent="-285750" algn="just">
              <a:lnSpc>
                <a:spcPts val="2460"/>
              </a:lnSpc>
              <a:buFont typeface="Arial" panose="020B0604020202020204" pitchFamily="34" charset="0"/>
              <a:buChar char="•"/>
            </a:pPr>
            <a:r>
              <a:rPr lang="en-IE" sz="1600" dirty="0">
                <a:ea typeface="Times New Roman" panose="02020603050405020304" pitchFamily="18" charset="0"/>
              </a:rPr>
              <a:t>IOTA Identity will be used to create the device digital identity</a:t>
            </a:r>
          </a:p>
          <a:p>
            <a:pPr marL="742950" lvl="1" indent="-285750" algn="just">
              <a:lnSpc>
                <a:spcPts val="2460"/>
              </a:lnSpc>
              <a:buFont typeface="Arial" panose="020B0604020202020204" pitchFamily="34" charset="0"/>
              <a:buChar char="•"/>
            </a:pPr>
            <a:r>
              <a:rPr lang="en-IE" sz="1600" dirty="0">
                <a:ea typeface="Times New Roman" panose="02020603050405020304" pitchFamily="18" charset="0"/>
              </a:rPr>
              <a:t>IOTA Tangle will be used as a transport layer for transmitting OBU data and the storage of the device digital identity</a:t>
            </a:r>
          </a:p>
          <a:p>
            <a:pPr marL="285750" indent="-285750" algn="just">
              <a:lnSpc>
                <a:spcPts val="2460"/>
              </a:lnSpc>
              <a:buFont typeface="Arial" panose="020B0604020202020204" pitchFamily="34" charset="0"/>
              <a:buChar char="•"/>
            </a:pPr>
            <a:r>
              <a:rPr lang="en-IE" sz="1600" dirty="0">
                <a:ea typeface="Times New Roman" panose="02020603050405020304" pitchFamily="18" charset="0"/>
              </a:rPr>
              <a:t>Data from the Tangle will be collected by the encrypted channel Author, verify that the data is from a registered device and analyse it to find anomalies in locations where traction control is activated. This should allow us to detect adversarial road conditions. </a:t>
            </a:r>
          </a:p>
        </p:txBody>
      </p:sp>
      <p:sp>
        <p:nvSpPr>
          <p:cNvPr id="6" name="Rectangle 5">
            <a:extLst>
              <a:ext uri="{FF2B5EF4-FFF2-40B4-BE49-F238E27FC236}">
                <a16:creationId xmlns:a16="http://schemas.microsoft.com/office/drawing/2014/main" id="{4B0EEAAD-3980-B847-B85F-59C363BE2288}"/>
              </a:ext>
            </a:extLst>
          </p:cNvPr>
          <p:cNvSpPr/>
          <p:nvPr/>
        </p:nvSpPr>
        <p:spPr>
          <a:xfrm>
            <a:off x="542855" y="186644"/>
            <a:ext cx="3214341" cy="739754"/>
          </a:xfrm>
          <a:prstGeom prst="rect">
            <a:avLst/>
          </a:prstGeom>
        </p:spPr>
        <p:txBody>
          <a:bodyPr wrap="none">
            <a:spAutoFit/>
          </a:bodyPr>
          <a:lstStyle/>
          <a:p>
            <a:pPr algn="just">
              <a:lnSpc>
                <a:spcPct val="150000"/>
              </a:lnSpc>
            </a:pPr>
            <a:r>
              <a:rPr lang="en-IE" sz="3200" dirty="0">
                <a:ea typeface="Times New Roman" panose="02020603050405020304" pitchFamily="18" charset="0"/>
              </a:rPr>
              <a:t>Research Scope</a:t>
            </a:r>
          </a:p>
        </p:txBody>
      </p:sp>
    </p:spTree>
    <p:extLst>
      <p:ext uri="{BB962C8B-B14F-4D97-AF65-F5344CB8AC3E}">
        <p14:creationId xmlns:p14="http://schemas.microsoft.com/office/powerpoint/2010/main" val="926428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614832-3F1C-4F98-84B3-2858F69DA56C}"/>
              </a:ext>
            </a:extLst>
          </p:cNvPr>
          <p:cNvSpPr>
            <a:spLocks noGrp="1"/>
          </p:cNvSpPr>
          <p:nvPr>
            <p:ph type="body" sz="quarter" idx="10"/>
          </p:nvPr>
        </p:nvSpPr>
        <p:spPr>
          <a:xfrm>
            <a:off x="890417" y="1402483"/>
            <a:ext cx="5434968" cy="3261675"/>
          </a:xfrm>
        </p:spPr>
        <p:txBody>
          <a:bodyPr/>
          <a:lstStyle/>
          <a:p>
            <a:pPr marL="342900" indent="-342900">
              <a:lnSpc>
                <a:spcPct val="150000"/>
              </a:lnSpc>
              <a:buFont typeface="+mj-lt"/>
              <a:buAutoNum type="arabicPeriod"/>
            </a:pPr>
            <a:r>
              <a:rPr lang="en-IE" sz="1600" dirty="0"/>
              <a:t>Introduction</a:t>
            </a:r>
          </a:p>
          <a:p>
            <a:pPr marL="342900" indent="-342900">
              <a:lnSpc>
                <a:spcPct val="150000"/>
              </a:lnSpc>
              <a:buFont typeface="+mj-lt"/>
              <a:buAutoNum type="arabicPeriod"/>
            </a:pPr>
            <a:r>
              <a:rPr lang="en-IE" sz="1600" dirty="0"/>
              <a:t>Vehicle-to-Everything (V2X) Communication</a:t>
            </a:r>
          </a:p>
          <a:p>
            <a:pPr marL="342900" indent="-342900">
              <a:lnSpc>
                <a:spcPct val="150000"/>
              </a:lnSpc>
              <a:buFont typeface="+mj-lt"/>
              <a:buAutoNum type="arabicPeriod"/>
            </a:pPr>
            <a:r>
              <a:rPr lang="en-IE" sz="1600" dirty="0"/>
              <a:t>Distributed Ledger Technology (DLT) </a:t>
            </a:r>
          </a:p>
          <a:p>
            <a:pPr marL="342900" indent="-342900">
              <a:lnSpc>
                <a:spcPct val="150000"/>
              </a:lnSpc>
              <a:buFont typeface="+mj-lt"/>
              <a:buAutoNum type="arabicPeriod"/>
            </a:pPr>
            <a:r>
              <a:rPr lang="en-IE" sz="1600" dirty="0"/>
              <a:t>The IOTA Framework</a:t>
            </a:r>
          </a:p>
          <a:p>
            <a:pPr marL="342900" indent="-342900">
              <a:lnSpc>
                <a:spcPct val="150000"/>
              </a:lnSpc>
              <a:buFont typeface="+mj-lt"/>
              <a:buAutoNum type="arabicPeriod"/>
            </a:pPr>
            <a:r>
              <a:rPr lang="en-IE" sz="1600" dirty="0"/>
              <a:t>Research Objectives, Scope &amp; Plan</a:t>
            </a:r>
          </a:p>
          <a:p>
            <a:endParaRPr lang="en-IE" dirty="0"/>
          </a:p>
        </p:txBody>
      </p:sp>
      <p:sp>
        <p:nvSpPr>
          <p:cNvPr id="3" name="Title 2">
            <a:extLst>
              <a:ext uri="{FF2B5EF4-FFF2-40B4-BE49-F238E27FC236}">
                <a16:creationId xmlns:a16="http://schemas.microsoft.com/office/drawing/2014/main" id="{D19265D7-9F7D-4BF2-B914-4E777655B8AB}"/>
              </a:ext>
            </a:extLst>
          </p:cNvPr>
          <p:cNvSpPr>
            <a:spLocks noGrp="1"/>
          </p:cNvSpPr>
          <p:nvPr>
            <p:ph type="ctrTitle"/>
          </p:nvPr>
        </p:nvSpPr>
        <p:spPr>
          <a:xfrm>
            <a:off x="890417" y="479342"/>
            <a:ext cx="4511142" cy="542460"/>
          </a:xfrm>
        </p:spPr>
        <p:txBody>
          <a:bodyPr>
            <a:normAutofit fontScale="90000"/>
          </a:bodyPr>
          <a:lstStyle/>
          <a:p>
            <a:r>
              <a:rPr lang="en-IE" dirty="0"/>
              <a:t>Presentation Summary </a:t>
            </a:r>
          </a:p>
        </p:txBody>
      </p:sp>
    </p:spTree>
    <p:extLst>
      <p:ext uri="{BB962C8B-B14F-4D97-AF65-F5344CB8AC3E}">
        <p14:creationId xmlns:p14="http://schemas.microsoft.com/office/powerpoint/2010/main" val="2815576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614832-3F1C-4F98-84B3-2858F69DA56C}"/>
              </a:ext>
            </a:extLst>
          </p:cNvPr>
          <p:cNvSpPr>
            <a:spLocks noGrp="1"/>
          </p:cNvSpPr>
          <p:nvPr>
            <p:ph type="body" sz="quarter" idx="10"/>
          </p:nvPr>
        </p:nvSpPr>
        <p:spPr>
          <a:xfrm>
            <a:off x="890417" y="1021802"/>
            <a:ext cx="5434968" cy="2918602"/>
          </a:xfrm>
        </p:spPr>
        <p:txBody>
          <a:bodyPr/>
          <a:lstStyle/>
          <a:p>
            <a:endParaRPr lang="en-IE" dirty="0"/>
          </a:p>
          <a:p>
            <a:endParaRPr lang="en-IE" dirty="0"/>
          </a:p>
        </p:txBody>
      </p:sp>
      <p:sp>
        <p:nvSpPr>
          <p:cNvPr id="7" name="Rectangle 6">
            <a:extLst>
              <a:ext uri="{FF2B5EF4-FFF2-40B4-BE49-F238E27FC236}">
                <a16:creationId xmlns:a16="http://schemas.microsoft.com/office/drawing/2014/main" id="{F457EBFA-7962-3E4E-8154-9E043561C21F}"/>
              </a:ext>
            </a:extLst>
          </p:cNvPr>
          <p:cNvSpPr/>
          <p:nvPr/>
        </p:nvSpPr>
        <p:spPr>
          <a:xfrm>
            <a:off x="489500" y="192506"/>
            <a:ext cx="8164999" cy="3477875"/>
          </a:xfrm>
          <a:prstGeom prst="rect">
            <a:avLst/>
          </a:prstGeom>
        </p:spPr>
        <p:txBody>
          <a:bodyPr wrap="square">
            <a:spAutoFit/>
          </a:bodyPr>
          <a:lstStyle/>
          <a:p>
            <a:pPr algn="just">
              <a:lnSpc>
                <a:spcPct val="150000"/>
              </a:lnSpc>
            </a:pPr>
            <a:r>
              <a:rPr lang="en-IE" sz="3200" dirty="0">
                <a:latin typeface="+mj-lt"/>
                <a:ea typeface="Times New Roman" panose="02020603050405020304" pitchFamily="18" charset="0"/>
              </a:rPr>
              <a:t>Objectives</a:t>
            </a:r>
          </a:p>
          <a:p>
            <a:pPr marL="342900" indent="-342900" algn="just">
              <a:lnSpc>
                <a:spcPct val="200000"/>
              </a:lnSpc>
              <a:buFont typeface="+mj-lt"/>
              <a:buAutoNum type="arabicPeriod"/>
            </a:pPr>
            <a:r>
              <a:rPr lang="en-IE" sz="1600" dirty="0">
                <a:ea typeface="Times New Roman" panose="02020603050405020304" pitchFamily="18" charset="0"/>
              </a:rPr>
              <a:t>Identify the benefits and limitations of the IOTA Framework</a:t>
            </a:r>
          </a:p>
          <a:p>
            <a:pPr marL="342900" indent="-342900" algn="just">
              <a:lnSpc>
                <a:spcPct val="200000"/>
              </a:lnSpc>
              <a:buFont typeface="+mj-lt"/>
              <a:buAutoNum type="arabicPeriod"/>
            </a:pPr>
            <a:r>
              <a:rPr lang="en-IE" sz="1600" dirty="0">
                <a:ea typeface="Times New Roman" panose="02020603050405020304" pitchFamily="18" charset="0"/>
              </a:rPr>
              <a:t>Compare DLT to the current state-of-the-art to traditional architectures.</a:t>
            </a:r>
          </a:p>
          <a:p>
            <a:pPr marL="342900" lvl="0" indent="-342900" algn="just">
              <a:lnSpc>
                <a:spcPct val="200000"/>
              </a:lnSpc>
              <a:buFont typeface="+mj-lt"/>
              <a:buAutoNum type="arabicPeriod"/>
            </a:pPr>
            <a:r>
              <a:rPr lang="en-IE" sz="1600" dirty="0">
                <a:ea typeface="Times New Roman" panose="02020603050405020304" pitchFamily="18" charset="0"/>
              </a:rPr>
              <a:t>Quantify the ease of developing decentralized applications using IOTA framework</a:t>
            </a:r>
          </a:p>
          <a:p>
            <a:pPr marL="342900" lvl="0" indent="-342900" algn="just">
              <a:lnSpc>
                <a:spcPct val="200000"/>
              </a:lnSpc>
              <a:buFont typeface="+mj-lt"/>
              <a:buAutoNum type="arabicPeriod"/>
            </a:pPr>
            <a:r>
              <a:rPr lang="en-IE" sz="1600" dirty="0">
                <a:ea typeface="Times New Roman" panose="02020603050405020304" pitchFamily="18" charset="0"/>
              </a:rPr>
              <a:t>Propose an approach to deploying IOTA applications for autonomous vehicles.</a:t>
            </a:r>
          </a:p>
          <a:p>
            <a:pPr marL="342900" lvl="0" indent="-342900" algn="just">
              <a:lnSpc>
                <a:spcPct val="200000"/>
              </a:lnSpc>
              <a:buFont typeface="+mj-lt"/>
              <a:buAutoNum type="arabicPeriod"/>
            </a:pPr>
            <a:r>
              <a:rPr lang="en-IE" sz="1600" dirty="0">
                <a:ea typeface="Times New Roman" panose="02020603050405020304" pitchFamily="18" charset="0"/>
              </a:rPr>
              <a:t>Highlight future applications and areas for future research.</a:t>
            </a:r>
            <a:endParaRPr lang="en-IE" dirty="0">
              <a:latin typeface="Times New Roman" panose="02020603050405020304" pitchFamily="18" charset="0"/>
              <a:ea typeface="Times New Roman" panose="02020603050405020304" pitchFamily="18" charset="0"/>
            </a:endParaRPr>
          </a:p>
          <a:p>
            <a:r>
              <a:rPr lang="en-IE" sz="1200" dirty="0">
                <a:latin typeface="Times New Roman" panose="02020603050405020304" pitchFamily="18" charset="0"/>
                <a:ea typeface="Times New Roman" panose="02020603050405020304" pitchFamily="18" charset="0"/>
              </a:rPr>
              <a:t> </a:t>
            </a:r>
            <a:endParaRPr lang="en-IE"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93574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614832-3F1C-4F98-84B3-2858F69DA56C}"/>
              </a:ext>
            </a:extLst>
          </p:cNvPr>
          <p:cNvSpPr>
            <a:spLocks noGrp="1"/>
          </p:cNvSpPr>
          <p:nvPr>
            <p:ph type="body" sz="quarter" idx="10"/>
          </p:nvPr>
        </p:nvSpPr>
        <p:spPr>
          <a:xfrm>
            <a:off x="890417" y="1021802"/>
            <a:ext cx="5434968" cy="2918602"/>
          </a:xfrm>
        </p:spPr>
        <p:txBody>
          <a:bodyPr/>
          <a:lstStyle/>
          <a:p>
            <a:endParaRPr lang="en-IE" dirty="0"/>
          </a:p>
          <a:p>
            <a:endParaRPr lang="en-IE" dirty="0"/>
          </a:p>
        </p:txBody>
      </p:sp>
      <p:sp>
        <p:nvSpPr>
          <p:cNvPr id="7" name="Rectangle 6">
            <a:extLst>
              <a:ext uri="{FF2B5EF4-FFF2-40B4-BE49-F238E27FC236}">
                <a16:creationId xmlns:a16="http://schemas.microsoft.com/office/drawing/2014/main" id="{F457EBFA-7962-3E4E-8154-9E043561C21F}"/>
              </a:ext>
            </a:extLst>
          </p:cNvPr>
          <p:cNvSpPr/>
          <p:nvPr/>
        </p:nvSpPr>
        <p:spPr>
          <a:xfrm>
            <a:off x="489500" y="192506"/>
            <a:ext cx="8164999" cy="1292662"/>
          </a:xfrm>
          <a:prstGeom prst="rect">
            <a:avLst/>
          </a:prstGeom>
        </p:spPr>
        <p:txBody>
          <a:bodyPr wrap="square">
            <a:spAutoFit/>
          </a:bodyPr>
          <a:lstStyle/>
          <a:p>
            <a:pPr algn="just">
              <a:lnSpc>
                <a:spcPct val="150000"/>
              </a:lnSpc>
            </a:pPr>
            <a:r>
              <a:rPr lang="en-IE" sz="3200" dirty="0">
                <a:latin typeface="+mj-lt"/>
                <a:ea typeface="Times New Roman" panose="02020603050405020304" pitchFamily="18" charset="0"/>
              </a:rPr>
              <a:t> Research Plan</a:t>
            </a:r>
          </a:p>
          <a:p>
            <a:r>
              <a:rPr lang="en-IE" dirty="0">
                <a:latin typeface="Times New Roman" panose="02020603050405020304" pitchFamily="18" charset="0"/>
                <a:ea typeface="Times New Roman" panose="02020603050405020304" pitchFamily="18" charset="0"/>
              </a:rPr>
              <a:t> </a:t>
            </a:r>
          </a:p>
          <a:p>
            <a:r>
              <a:rPr lang="en-IE" sz="1200" dirty="0">
                <a:latin typeface="Times New Roman" panose="02020603050405020304" pitchFamily="18" charset="0"/>
                <a:ea typeface="Times New Roman" panose="02020603050405020304" pitchFamily="18" charset="0"/>
              </a:rPr>
              <a:t> </a:t>
            </a:r>
            <a:endParaRPr lang="en-IE" sz="1200" dirty="0">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661DFA9B-8A5C-3C43-A58F-894043ECC41E}"/>
              </a:ext>
            </a:extLst>
          </p:cNvPr>
          <p:cNvPicPr>
            <a:picLocks noChangeAspect="1"/>
          </p:cNvPicPr>
          <p:nvPr/>
        </p:nvPicPr>
        <p:blipFill>
          <a:blip r:embed="rId2"/>
          <a:stretch>
            <a:fillRect/>
          </a:stretch>
        </p:blipFill>
        <p:spPr>
          <a:xfrm>
            <a:off x="730785" y="1271624"/>
            <a:ext cx="7892558" cy="2918602"/>
          </a:xfrm>
          <a:prstGeom prst="rect">
            <a:avLst/>
          </a:prstGeom>
          <a:ln>
            <a:solidFill>
              <a:schemeClr val="tx1"/>
            </a:solidFill>
          </a:ln>
        </p:spPr>
      </p:pic>
    </p:spTree>
    <p:extLst>
      <p:ext uri="{BB962C8B-B14F-4D97-AF65-F5344CB8AC3E}">
        <p14:creationId xmlns:p14="http://schemas.microsoft.com/office/powerpoint/2010/main" val="158140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CB309-8C34-F24E-BA07-7F180ABB6851}"/>
              </a:ext>
            </a:extLst>
          </p:cNvPr>
          <p:cNvSpPr>
            <a:spLocks noGrp="1"/>
          </p:cNvSpPr>
          <p:nvPr>
            <p:ph type="ctrTitle"/>
          </p:nvPr>
        </p:nvSpPr>
        <p:spPr>
          <a:xfrm>
            <a:off x="4324168" y="1271478"/>
            <a:ext cx="3905431" cy="1443442"/>
          </a:xfrm>
        </p:spPr>
        <p:txBody>
          <a:bodyPr/>
          <a:lstStyle/>
          <a:p>
            <a:r>
              <a:rPr lang="en-US" dirty="0"/>
              <a:t>Thank You</a:t>
            </a:r>
          </a:p>
        </p:txBody>
      </p:sp>
    </p:spTree>
    <p:extLst>
      <p:ext uri="{BB962C8B-B14F-4D97-AF65-F5344CB8AC3E}">
        <p14:creationId xmlns:p14="http://schemas.microsoft.com/office/powerpoint/2010/main" val="3879302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DFD1-9000-B04E-A47F-FC3B6AB04ED0}"/>
              </a:ext>
            </a:extLst>
          </p:cNvPr>
          <p:cNvSpPr>
            <a:spLocks noGrp="1"/>
          </p:cNvSpPr>
          <p:nvPr>
            <p:ph type="ctrTitle"/>
          </p:nvPr>
        </p:nvSpPr>
        <p:spPr>
          <a:xfrm>
            <a:off x="4260915" y="3157670"/>
            <a:ext cx="4459292" cy="525846"/>
          </a:xfrm>
        </p:spPr>
        <p:txBody>
          <a:bodyPr>
            <a:normAutofit fontScale="90000"/>
          </a:bodyPr>
          <a:lstStyle/>
          <a:p>
            <a:pPr algn="r"/>
            <a:r>
              <a:rPr lang="en-IE" sz="4000" dirty="0"/>
              <a:t>1. Introduction</a:t>
            </a:r>
            <a:endParaRPr lang="en-US" dirty="0"/>
          </a:p>
        </p:txBody>
      </p:sp>
    </p:spTree>
    <p:extLst>
      <p:ext uri="{BB962C8B-B14F-4D97-AF65-F5344CB8AC3E}">
        <p14:creationId xmlns:p14="http://schemas.microsoft.com/office/powerpoint/2010/main" val="1377504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614832-3F1C-4F98-84B3-2858F69DA56C}"/>
              </a:ext>
            </a:extLst>
          </p:cNvPr>
          <p:cNvSpPr>
            <a:spLocks noGrp="1"/>
          </p:cNvSpPr>
          <p:nvPr>
            <p:ph type="body" sz="quarter" idx="10"/>
          </p:nvPr>
        </p:nvSpPr>
        <p:spPr>
          <a:xfrm>
            <a:off x="767869" y="465621"/>
            <a:ext cx="7608262" cy="2918602"/>
          </a:xfrm>
        </p:spPr>
        <p:txBody>
          <a:bodyPr/>
          <a:lstStyle/>
          <a:p>
            <a:endParaRPr lang="en-IE" dirty="0"/>
          </a:p>
          <a:p>
            <a:endParaRPr lang="en-IE" dirty="0"/>
          </a:p>
        </p:txBody>
      </p:sp>
      <p:sp>
        <p:nvSpPr>
          <p:cNvPr id="5" name="TextBox 4">
            <a:extLst>
              <a:ext uri="{FF2B5EF4-FFF2-40B4-BE49-F238E27FC236}">
                <a16:creationId xmlns:a16="http://schemas.microsoft.com/office/drawing/2014/main" id="{B0BBE686-EFE5-AB43-B4D9-EEA4B2BFFE06}"/>
              </a:ext>
            </a:extLst>
          </p:cNvPr>
          <p:cNvSpPr txBox="1"/>
          <p:nvPr/>
        </p:nvSpPr>
        <p:spPr>
          <a:xfrm>
            <a:off x="767870" y="2571750"/>
            <a:ext cx="7608262" cy="1754326"/>
          </a:xfrm>
          <a:prstGeom prst="rect">
            <a:avLst/>
          </a:prstGeom>
          <a:solidFill>
            <a:srgbClr val="798A96"/>
          </a:solidFill>
        </p:spPr>
        <p:txBody>
          <a:bodyPr wrap="square" rtlCol="0">
            <a:spAutoFit/>
          </a:bodyPr>
          <a:lstStyle/>
          <a:p>
            <a:r>
              <a:rPr lang="en-GB" b="1" dirty="0">
                <a:solidFill>
                  <a:schemeClr val="bg1"/>
                </a:solidFill>
              </a:rPr>
              <a:t>Research Hypothesis: </a:t>
            </a:r>
          </a:p>
          <a:p>
            <a:endParaRPr lang="en-GB" b="1" dirty="0">
              <a:solidFill>
                <a:schemeClr val="bg1"/>
              </a:solidFill>
            </a:endParaRPr>
          </a:p>
          <a:p>
            <a:r>
              <a:rPr lang="en-GB" i="1" dirty="0">
                <a:solidFill>
                  <a:schemeClr val="bg1"/>
                </a:solidFill>
              </a:rPr>
              <a:t>”The IOTA DLT framework can be used as a secure and scalable V2X communication protocol for OBU data transmission among autonomous vehicles to share data and identify dangerous road conditions.”</a:t>
            </a:r>
          </a:p>
          <a:p>
            <a:endParaRPr lang="en-US" i="1" dirty="0">
              <a:solidFill>
                <a:schemeClr val="bg1"/>
              </a:solidFill>
            </a:endParaRPr>
          </a:p>
        </p:txBody>
      </p:sp>
      <p:sp>
        <p:nvSpPr>
          <p:cNvPr id="6" name="TextBox 5">
            <a:extLst>
              <a:ext uri="{FF2B5EF4-FFF2-40B4-BE49-F238E27FC236}">
                <a16:creationId xmlns:a16="http://schemas.microsoft.com/office/drawing/2014/main" id="{7BA6B229-DCAE-284B-B977-30D4EAFBC267}"/>
              </a:ext>
            </a:extLst>
          </p:cNvPr>
          <p:cNvSpPr txBox="1"/>
          <p:nvPr/>
        </p:nvSpPr>
        <p:spPr>
          <a:xfrm>
            <a:off x="610540" y="308902"/>
            <a:ext cx="7922919" cy="1477328"/>
          </a:xfrm>
          <a:prstGeom prst="rect">
            <a:avLst/>
          </a:prstGeom>
          <a:noFill/>
        </p:spPr>
        <p:txBody>
          <a:bodyPr wrap="square" rtlCol="0">
            <a:spAutoFit/>
          </a:bodyPr>
          <a:lstStyle/>
          <a:p>
            <a:r>
              <a:rPr lang="en-GB" dirty="0"/>
              <a:t>The goal of this research is to explore the potential of DLTs in the autonomous vehicle (AV) industry. </a:t>
            </a:r>
          </a:p>
          <a:p>
            <a:endParaRPr lang="en-GB" dirty="0"/>
          </a:p>
          <a:p>
            <a:r>
              <a:rPr lang="en-GB" dirty="0"/>
              <a:t>This will be explored through the development of an application for vehicle-to-everything (V2X) communication. </a:t>
            </a:r>
          </a:p>
        </p:txBody>
      </p:sp>
      <p:sp>
        <p:nvSpPr>
          <p:cNvPr id="7" name="Rectangle 6">
            <a:extLst>
              <a:ext uri="{FF2B5EF4-FFF2-40B4-BE49-F238E27FC236}">
                <a16:creationId xmlns:a16="http://schemas.microsoft.com/office/drawing/2014/main" id="{FB37A06A-DAB1-BA48-8143-3F11660536EE}"/>
              </a:ext>
            </a:extLst>
          </p:cNvPr>
          <p:cNvSpPr/>
          <p:nvPr/>
        </p:nvSpPr>
        <p:spPr>
          <a:xfrm>
            <a:off x="610540" y="1942949"/>
            <a:ext cx="7435098" cy="369332"/>
          </a:xfrm>
          <a:prstGeom prst="rect">
            <a:avLst/>
          </a:prstGeom>
        </p:spPr>
        <p:txBody>
          <a:bodyPr wrap="square">
            <a:spAutoFit/>
          </a:bodyPr>
          <a:lstStyle/>
          <a:p>
            <a:r>
              <a:rPr lang="en-GB" dirty="0"/>
              <a:t>The two key areas of focus are are </a:t>
            </a:r>
            <a:r>
              <a:rPr lang="en-GB" b="1" dirty="0"/>
              <a:t>security</a:t>
            </a:r>
            <a:r>
              <a:rPr lang="en-GB" dirty="0"/>
              <a:t> and </a:t>
            </a:r>
            <a:r>
              <a:rPr lang="en-GB" b="1" dirty="0"/>
              <a:t>scalability</a:t>
            </a:r>
            <a:r>
              <a:rPr lang="en-GB" dirty="0"/>
              <a:t>. </a:t>
            </a:r>
          </a:p>
        </p:txBody>
      </p:sp>
    </p:spTree>
    <p:extLst>
      <p:ext uri="{BB962C8B-B14F-4D97-AF65-F5344CB8AC3E}">
        <p14:creationId xmlns:p14="http://schemas.microsoft.com/office/powerpoint/2010/main" val="183579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DFD1-9000-B04E-A47F-FC3B6AB04ED0}"/>
              </a:ext>
            </a:extLst>
          </p:cNvPr>
          <p:cNvSpPr>
            <a:spLocks noGrp="1"/>
          </p:cNvSpPr>
          <p:nvPr>
            <p:ph type="ctrTitle"/>
          </p:nvPr>
        </p:nvSpPr>
        <p:spPr>
          <a:xfrm>
            <a:off x="3667027" y="3157670"/>
            <a:ext cx="5053180" cy="525846"/>
          </a:xfrm>
        </p:spPr>
        <p:txBody>
          <a:bodyPr>
            <a:normAutofit fontScale="90000"/>
          </a:bodyPr>
          <a:lstStyle/>
          <a:p>
            <a:pPr algn="r"/>
            <a:r>
              <a:rPr lang="en-IE" sz="4000" dirty="0"/>
              <a:t>2. V2X Communication</a:t>
            </a:r>
            <a:endParaRPr lang="en-US" dirty="0"/>
          </a:p>
        </p:txBody>
      </p:sp>
    </p:spTree>
    <p:extLst>
      <p:ext uri="{BB962C8B-B14F-4D97-AF65-F5344CB8AC3E}">
        <p14:creationId xmlns:p14="http://schemas.microsoft.com/office/powerpoint/2010/main" val="1823664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18ED527-13E7-8F4B-9063-52A810B28712}"/>
              </a:ext>
            </a:extLst>
          </p:cNvPr>
          <p:cNvSpPr txBox="1"/>
          <p:nvPr/>
        </p:nvSpPr>
        <p:spPr>
          <a:xfrm>
            <a:off x="439783" y="309592"/>
            <a:ext cx="8264434" cy="4247317"/>
          </a:xfrm>
          <a:prstGeom prst="rect">
            <a:avLst/>
          </a:prstGeom>
          <a:noFill/>
        </p:spPr>
        <p:txBody>
          <a:bodyPr wrap="square" rtlCol="0">
            <a:spAutoFit/>
          </a:bodyPr>
          <a:lstStyle/>
          <a:p>
            <a:pPr marL="285750" indent="-285750">
              <a:buFont typeface="Arial" panose="020B0604020202020204" pitchFamily="34" charset="0"/>
              <a:buChar char="•"/>
            </a:pPr>
            <a:r>
              <a:rPr lang="en-IE" dirty="0"/>
              <a:t>Wireless technology that enables data exchange between vehicles and their surroundings.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V2X – encapsulating term for vehicle-to-vehicle (V2V), vehicle-to-infrastructure (V2I) and vehicle-to-pedestrian (V2P) communication.</a:t>
            </a:r>
          </a:p>
          <a:p>
            <a:endParaRPr lang="en-IE" dirty="0"/>
          </a:p>
          <a:p>
            <a:pPr marL="285750" indent="-285750">
              <a:buFont typeface="Arial" panose="020B0604020202020204" pitchFamily="34" charset="0"/>
              <a:buChar char="•"/>
            </a:pPr>
            <a:r>
              <a:rPr lang="en-IE" dirty="0"/>
              <a:t>5.9 GHz frequency dedicated for intelligent transport systems.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Two V2X standards:</a:t>
            </a:r>
          </a:p>
          <a:p>
            <a:pPr marL="742950" lvl="1" indent="-285750">
              <a:buFont typeface="Arial" panose="020B0604020202020204" pitchFamily="34" charset="0"/>
              <a:buChar char="•"/>
            </a:pPr>
            <a:r>
              <a:rPr lang="en-IE" dirty="0"/>
              <a:t>DSRC (1999) &amp; ITS-G5 (2010) – US &amp; EU standards based on IEEE 802.11p physical layer standards  </a:t>
            </a:r>
          </a:p>
          <a:p>
            <a:pPr lvl="1"/>
            <a:endParaRPr lang="en-IE" dirty="0"/>
          </a:p>
          <a:p>
            <a:pPr marL="742950" lvl="1" indent="-285750">
              <a:buFont typeface="Arial" panose="020B0604020202020204" pitchFamily="34" charset="0"/>
              <a:buChar char="•"/>
            </a:pPr>
            <a:r>
              <a:rPr lang="en-IE" dirty="0"/>
              <a:t>Cellular-V2X (2016) - Third Generation Partnership Project (3GPP) </a:t>
            </a:r>
          </a:p>
          <a:p>
            <a:pPr marL="742950" lvl="1"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No clear winner as of yet </a:t>
            </a:r>
          </a:p>
        </p:txBody>
      </p:sp>
    </p:spTree>
    <p:extLst>
      <p:ext uri="{BB962C8B-B14F-4D97-AF65-F5344CB8AC3E}">
        <p14:creationId xmlns:p14="http://schemas.microsoft.com/office/powerpoint/2010/main" val="13409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D17FC1-60C2-4C4E-8FB9-B76D539AB253}"/>
              </a:ext>
            </a:extLst>
          </p:cNvPr>
          <p:cNvSpPr txBox="1"/>
          <p:nvPr/>
        </p:nvSpPr>
        <p:spPr>
          <a:xfrm>
            <a:off x="527902" y="122024"/>
            <a:ext cx="7922918" cy="584775"/>
          </a:xfrm>
          <a:prstGeom prst="rect">
            <a:avLst/>
          </a:prstGeom>
          <a:noFill/>
        </p:spPr>
        <p:txBody>
          <a:bodyPr wrap="square" rtlCol="0">
            <a:spAutoFit/>
          </a:bodyPr>
          <a:lstStyle/>
          <a:p>
            <a:r>
              <a:rPr lang="en-IE" sz="3200" dirty="0">
                <a:latin typeface="+mj-lt"/>
              </a:rPr>
              <a:t>Types of V2X Communication</a:t>
            </a:r>
          </a:p>
        </p:txBody>
      </p:sp>
      <p:graphicFrame>
        <p:nvGraphicFramePr>
          <p:cNvPr id="2" name="Table 2">
            <a:extLst>
              <a:ext uri="{FF2B5EF4-FFF2-40B4-BE49-F238E27FC236}">
                <a16:creationId xmlns:a16="http://schemas.microsoft.com/office/drawing/2014/main" id="{921547CC-FC05-6244-80D2-967ED0C5502D}"/>
              </a:ext>
            </a:extLst>
          </p:cNvPr>
          <p:cNvGraphicFramePr>
            <a:graphicFrameLocks noGrp="1"/>
          </p:cNvGraphicFramePr>
          <p:nvPr>
            <p:extLst>
              <p:ext uri="{D42A27DB-BD31-4B8C-83A1-F6EECF244321}">
                <p14:modId xmlns:p14="http://schemas.microsoft.com/office/powerpoint/2010/main" val="3774923654"/>
              </p:ext>
            </p:extLst>
          </p:nvPr>
        </p:nvGraphicFramePr>
        <p:xfrm>
          <a:off x="527902" y="735172"/>
          <a:ext cx="8422916" cy="4093444"/>
        </p:xfrm>
        <a:graphic>
          <a:graphicData uri="http://schemas.openxmlformats.org/drawingml/2006/table">
            <a:tbl>
              <a:tblPr firstRow="1" bandRow="1">
                <a:tableStyleId>{F5AB1C69-6EDB-4FF4-983F-18BD219EF322}</a:tableStyleId>
              </a:tblPr>
              <a:tblGrid>
                <a:gridCol w="4211458">
                  <a:extLst>
                    <a:ext uri="{9D8B030D-6E8A-4147-A177-3AD203B41FA5}">
                      <a16:colId xmlns:a16="http://schemas.microsoft.com/office/drawing/2014/main" val="397684516"/>
                    </a:ext>
                  </a:extLst>
                </a:gridCol>
                <a:gridCol w="4211458">
                  <a:extLst>
                    <a:ext uri="{9D8B030D-6E8A-4147-A177-3AD203B41FA5}">
                      <a16:colId xmlns:a16="http://schemas.microsoft.com/office/drawing/2014/main" val="2134276868"/>
                    </a:ext>
                  </a:extLst>
                </a:gridCol>
              </a:tblGrid>
              <a:tr h="344404">
                <a:tc>
                  <a:txBody>
                    <a:bodyPr/>
                    <a:lstStyle/>
                    <a:p>
                      <a:r>
                        <a:rPr lang="en-US" dirty="0"/>
                        <a:t>Safety-Critical Characteristics</a:t>
                      </a:r>
                    </a:p>
                  </a:txBody>
                  <a:tcPr/>
                </a:tc>
                <a:tc>
                  <a:txBody>
                    <a:bodyPr/>
                    <a:lstStyle/>
                    <a:p>
                      <a:r>
                        <a:rPr lang="en-US" dirty="0"/>
                        <a:t>Non-Safety-Critical Characteristics</a:t>
                      </a:r>
                    </a:p>
                  </a:txBody>
                  <a:tcPr/>
                </a:tc>
                <a:extLst>
                  <a:ext uri="{0D108BD9-81ED-4DB2-BD59-A6C34878D82A}">
                    <a16:rowId xmlns:a16="http://schemas.microsoft.com/office/drawing/2014/main" val="2783739804"/>
                  </a:ext>
                </a:extLst>
              </a:tr>
              <a:tr h="3481785">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WAVE</a:t>
                      </a:r>
                      <a:r>
                        <a:rPr lang="en-US" sz="1600" baseline="30000" dirty="0"/>
                        <a:t>1</a:t>
                      </a:r>
                      <a:r>
                        <a:rPr lang="en-US" sz="1600" dirty="0"/>
                        <a:t> low latency communication  (End to end latency should be &lt;100 </a:t>
                      </a:r>
                      <a:r>
                        <a:rPr lang="en-US" sz="1600" dirty="0" err="1"/>
                        <a:t>ms</a:t>
                      </a:r>
                      <a:r>
                        <a:rPr lang="en-US" sz="1600" dirty="0"/>
                        <a:t>)</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Basic Safety Messages (BSM) are broadcast from DSRC radio every 100ms</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285750" indent="-285750">
                        <a:buFont typeface="Arial" panose="020B0604020202020204" pitchFamily="34" charset="0"/>
                        <a:buChar char="•"/>
                      </a:pPr>
                      <a:r>
                        <a:rPr lang="en-US" sz="1600" b="1" dirty="0"/>
                        <a:t>Example applications: </a:t>
                      </a:r>
                      <a:r>
                        <a:rPr lang="en-US" sz="1600" dirty="0"/>
                        <a:t>Forward Collision Warning (FCW), </a:t>
                      </a:r>
                      <a:r>
                        <a:rPr lang="en-IE" sz="1600" b="0" kern="1200" dirty="0">
                          <a:solidFill>
                            <a:schemeClr val="dk1"/>
                          </a:solidFill>
                          <a:effectLst/>
                        </a:rPr>
                        <a:t> Lane Change Warnings (LCW), Blind Spot Detection (BSD)</a:t>
                      </a:r>
                      <a:r>
                        <a:rPr lang="en-US" sz="1600" dirty="0"/>
                        <a:t> </a:t>
                      </a:r>
                    </a:p>
                    <a:p>
                      <a:pPr marL="285750" indent="-285750">
                        <a:buFont typeface="Arial" panose="020B0604020202020204" pitchFamily="34" charset="0"/>
                        <a:buChar char="•"/>
                      </a:pPr>
                      <a:endParaRPr lang="en-US" sz="1600" dirty="0"/>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High availability (Should not compete with other crowded communications networks such as </a:t>
                      </a:r>
                      <a:r>
                        <a:rPr lang="en-US" sz="1600" dirty="0" err="1"/>
                        <a:t>WiFi</a:t>
                      </a:r>
                      <a:r>
                        <a:rPr lang="en-US" sz="1600" dirty="0"/>
                        <a:t> and cellular networks)</a:t>
                      </a: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sz="1600" dirty="0"/>
                        <a:t>Cellular-based communication</a:t>
                      </a:r>
                    </a:p>
                    <a:p>
                      <a:pPr marL="285750" indent="-285750">
                        <a:buFont typeface="Arial" panose="020B0604020202020204" pitchFamily="34" charset="0"/>
                        <a:buChar char="•"/>
                      </a:pPr>
                      <a:endParaRPr lang="en-IE" sz="1600" dirty="0"/>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sz="1600" dirty="0"/>
                        <a:t>User Datagram Protocol (UDP) and Internet Protocol Version 6 (IPv6) (&gt;100ms) </a:t>
                      </a:r>
                    </a:p>
                    <a:p>
                      <a:pPr marL="285750" indent="-285750">
                        <a:buFont typeface="Arial" panose="020B0604020202020204" pitchFamily="34" charset="0"/>
                        <a:buChar char="•"/>
                      </a:pPr>
                      <a:endParaRPr lang="en-IE" sz="1600" dirty="0"/>
                    </a:p>
                    <a:p>
                      <a:pPr marL="285750" indent="-285750">
                        <a:buFont typeface="Arial" panose="020B0604020202020204" pitchFamily="34" charset="0"/>
                        <a:buChar char="•"/>
                      </a:pPr>
                      <a:r>
                        <a:rPr lang="en-IE" sz="1600" b="1" dirty="0"/>
                        <a:t>Examples applications: </a:t>
                      </a:r>
                      <a:r>
                        <a:rPr lang="en-IE" sz="1600" dirty="0"/>
                        <a:t>infotainment applications, media sharing </a:t>
                      </a:r>
                      <a:endParaRPr lang="en-IE"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Less redundancy required </a:t>
                      </a:r>
                      <a:endParaRPr lang="en-IE" sz="1600" dirty="0"/>
                    </a:p>
                  </a:txBody>
                  <a:tcPr/>
                </a:tc>
                <a:extLst>
                  <a:ext uri="{0D108BD9-81ED-4DB2-BD59-A6C34878D82A}">
                    <a16:rowId xmlns:a16="http://schemas.microsoft.com/office/drawing/2014/main" val="3828064514"/>
                  </a:ext>
                </a:extLst>
              </a:tr>
            </a:tbl>
          </a:graphicData>
        </a:graphic>
      </p:graphicFrame>
      <p:sp>
        <p:nvSpPr>
          <p:cNvPr id="4" name="TextBox 3">
            <a:extLst>
              <a:ext uri="{FF2B5EF4-FFF2-40B4-BE49-F238E27FC236}">
                <a16:creationId xmlns:a16="http://schemas.microsoft.com/office/drawing/2014/main" id="{619E9ED6-FB12-9A4F-822E-995522A4C49C}"/>
              </a:ext>
            </a:extLst>
          </p:cNvPr>
          <p:cNvSpPr txBox="1"/>
          <p:nvPr/>
        </p:nvSpPr>
        <p:spPr>
          <a:xfrm>
            <a:off x="1087120" y="4820892"/>
            <a:ext cx="3290388" cy="276999"/>
          </a:xfrm>
          <a:prstGeom prst="rect">
            <a:avLst/>
          </a:prstGeom>
          <a:noFill/>
        </p:spPr>
        <p:txBody>
          <a:bodyPr wrap="none" rtlCol="0">
            <a:spAutoFit/>
          </a:bodyPr>
          <a:lstStyle/>
          <a:p>
            <a:r>
              <a:rPr lang="en-US" sz="1200" dirty="0"/>
              <a:t>1. </a:t>
            </a:r>
            <a:r>
              <a:rPr lang="en-IE" sz="1200" dirty="0"/>
              <a:t>Wireless Access in Vehicular Environments</a:t>
            </a:r>
            <a:endParaRPr lang="en-US" sz="1200" dirty="0"/>
          </a:p>
        </p:txBody>
      </p:sp>
    </p:spTree>
    <p:extLst>
      <p:ext uri="{BB962C8B-B14F-4D97-AF65-F5344CB8AC3E}">
        <p14:creationId xmlns:p14="http://schemas.microsoft.com/office/powerpoint/2010/main" val="366925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D17FC1-60C2-4C4E-8FB9-B76D539AB253}"/>
              </a:ext>
            </a:extLst>
          </p:cNvPr>
          <p:cNvSpPr txBox="1"/>
          <p:nvPr/>
        </p:nvSpPr>
        <p:spPr>
          <a:xfrm>
            <a:off x="527902" y="122024"/>
            <a:ext cx="7922918" cy="584775"/>
          </a:xfrm>
          <a:prstGeom prst="rect">
            <a:avLst/>
          </a:prstGeom>
          <a:noFill/>
        </p:spPr>
        <p:txBody>
          <a:bodyPr wrap="square" rtlCol="0">
            <a:spAutoFit/>
          </a:bodyPr>
          <a:lstStyle/>
          <a:p>
            <a:r>
              <a:rPr lang="en-IE" sz="3200" dirty="0">
                <a:latin typeface="+mj-lt"/>
              </a:rPr>
              <a:t>The On-Board Unit (OBU)</a:t>
            </a:r>
          </a:p>
        </p:txBody>
      </p:sp>
      <p:pic>
        <p:nvPicPr>
          <p:cNvPr id="7" name="Picture 6">
            <a:extLst>
              <a:ext uri="{FF2B5EF4-FFF2-40B4-BE49-F238E27FC236}">
                <a16:creationId xmlns:a16="http://schemas.microsoft.com/office/drawing/2014/main" id="{1BFE1B17-D9CF-9E4A-B52E-4B5B42FD410A}"/>
              </a:ext>
            </a:extLst>
          </p:cNvPr>
          <p:cNvPicPr>
            <a:picLocks noChangeAspect="1"/>
          </p:cNvPicPr>
          <p:nvPr/>
        </p:nvPicPr>
        <p:blipFill rotWithShape="1">
          <a:blip r:embed="rId3"/>
          <a:srcRect t="2169"/>
          <a:stretch/>
        </p:blipFill>
        <p:spPr>
          <a:xfrm>
            <a:off x="287829" y="723447"/>
            <a:ext cx="3601592" cy="4135868"/>
          </a:xfrm>
          <a:prstGeom prst="rect">
            <a:avLst/>
          </a:prstGeom>
        </p:spPr>
        <p:style>
          <a:lnRef idx="2">
            <a:schemeClr val="dk1"/>
          </a:lnRef>
          <a:fillRef idx="1">
            <a:schemeClr val="lt1"/>
          </a:fillRef>
          <a:effectRef idx="0">
            <a:schemeClr val="dk1"/>
          </a:effectRef>
          <a:fontRef idx="minor">
            <a:schemeClr val="dk1"/>
          </a:fontRef>
        </p:style>
      </p:pic>
      <p:graphicFrame>
        <p:nvGraphicFramePr>
          <p:cNvPr id="8" name="Table 8">
            <a:extLst>
              <a:ext uri="{FF2B5EF4-FFF2-40B4-BE49-F238E27FC236}">
                <a16:creationId xmlns:a16="http://schemas.microsoft.com/office/drawing/2014/main" id="{0EB8A4A3-DC9B-4B48-BB59-EED6279341D3}"/>
              </a:ext>
            </a:extLst>
          </p:cNvPr>
          <p:cNvGraphicFramePr>
            <a:graphicFrameLocks noGrp="1"/>
          </p:cNvGraphicFramePr>
          <p:nvPr>
            <p:extLst>
              <p:ext uri="{D42A27DB-BD31-4B8C-83A1-F6EECF244321}">
                <p14:modId xmlns:p14="http://schemas.microsoft.com/office/powerpoint/2010/main" val="3398517503"/>
              </p:ext>
            </p:extLst>
          </p:nvPr>
        </p:nvGraphicFramePr>
        <p:xfrm>
          <a:off x="4572000" y="723446"/>
          <a:ext cx="4332623" cy="3796249"/>
        </p:xfrm>
        <a:graphic>
          <a:graphicData uri="http://schemas.openxmlformats.org/drawingml/2006/table">
            <a:tbl>
              <a:tblPr firstRow="1" bandRow="1">
                <a:tableStyleId>{5940675A-B579-460E-94D1-54222C63F5DA}</a:tableStyleId>
              </a:tblPr>
              <a:tblGrid>
                <a:gridCol w="4332623">
                  <a:extLst>
                    <a:ext uri="{9D8B030D-6E8A-4147-A177-3AD203B41FA5}">
                      <a16:colId xmlns:a16="http://schemas.microsoft.com/office/drawing/2014/main" val="2023031574"/>
                    </a:ext>
                  </a:extLst>
                </a:gridCol>
              </a:tblGrid>
              <a:tr h="439422">
                <a:tc>
                  <a:txBody>
                    <a:bodyPr/>
                    <a:lstStyle/>
                    <a:p>
                      <a:pPr marL="285750" indent="-285750">
                        <a:buFont typeface="Arial" panose="020B0604020202020204" pitchFamily="34" charset="0"/>
                        <a:buChar char="•"/>
                      </a:pPr>
                      <a:r>
                        <a:rPr lang="en-US" dirty="0"/>
                        <a:t>V2X Application layer</a:t>
                      </a:r>
                    </a:p>
                  </a:txBody>
                  <a:tcPr/>
                </a:tc>
                <a:extLst>
                  <a:ext uri="{0D108BD9-81ED-4DB2-BD59-A6C34878D82A}">
                    <a16:rowId xmlns:a16="http://schemas.microsoft.com/office/drawing/2014/main" val="3992188968"/>
                  </a:ext>
                </a:extLst>
              </a:tr>
              <a:tr h="1352282">
                <a:tc>
                  <a:txBody>
                    <a:bodyPr/>
                    <a:lstStyle/>
                    <a:p>
                      <a:pPr marL="285750" indent="-285750">
                        <a:buFont typeface="Arial" panose="020B0604020202020204" pitchFamily="34" charset="0"/>
                        <a:buChar char="•"/>
                      </a:pPr>
                      <a:r>
                        <a:rPr lang="en-US" dirty="0"/>
                        <a:t>Upper layer standards to provide message encoding and decoding, signing and verifying BSMs, network and transport services</a:t>
                      </a:r>
                    </a:p>
                    <a:p>
                      <a:pPr marL="285750" indent="-285750">
                        <a:buFont typeface="Arial" panose="020B0604020202020204" pitchFamily="34" charset="0"/>
                        <a:buChar char="•"/>
                      </a:pPr>
                      <a:r>
                        <a:rPr lang="en-US" dirty="0"/>
                        <a:t>Provides data from received V2V message to the application layer in a way that can be understood by an application developer using APIs</a:t>
                      </a:r>
                    </a:p>
                  </a:txBody>
                  <a:tcPr/>
                </a:tc>
                <a:extLst>
                  <a:ext uri="{0D108BD9-81ED-4DB2-BD59-A6C34878D82A}">
                    <a16:rowId xmlns:a16="http://schemas.microsoft.com/office/drawing/2014/main" val="2005564444"/>
                  </a:ext>
                </a:extLst>
              </a:tr>
              <a:tr h="1011292">
                <a:tc>
                  <a:txBody>
                    <a:bodyPr/>
                    <a:lstStyle/>
                    <a:p>
                      <a:pPr marL="285750" indent="-285750">
                        <a:buFont typeface="Arial" panose="020B0604020202020204" pitchFamily="34" charset="0"/>
                        <a:buChar char="•"/>
                      </a:pPr>
                      <a:r>
                        <a:rPr lang="en-US" dirty="0"/>
                        <a:t>Software for hardware specific operations required to get the OS up and running</a:t>
                      </a:r>
                    </a:p>
                    <a:p>
                      <a:pPr marL="285750" indent="-285750">
                        <a:buFont typeface="Arial" panose="020B0604020202020204" pitchFamily="34" charset="0"/>
                        <a:buChar char="•"/>
                      </a:pPr>
                      <a:r>
                        <a:rPr lang="en-US" dirty="0"/>
                        <a:t>Provide support for the hardware components and a way for the Middleware Stack to access them</a:t>
                      </a:r>
                    </a:p>
                  </a:txBody>
                  <a:tcPr/>
                </a:tc>
                <a:extLst>
                  <a:ext uri="{0D108BD9-81ED-4DB2-BD59-A6C34878D82A}">
                    <a16:rowId xmlns:a16="http://schemas.microsoft.com/office/drawing/2014/main" val="3567033306"/>
                  </a:ext>
                </a:extLst>
              </a:tr>
              <a:tr h="993253">
                <a:tc>
                  <a:txBody>
                    <a:bodyPr/>
                    <a:lstStyle/>
                    <a:p>
                      <a:pPr marL="285750" indent="-285750">
                        <a:buFont typeface="Arial" panose="020B0604020202020204" pitchFamily="34" charset="0"/>
                        <a:buChar char="•"/>
                      </a:pPr>
                      <a:r>
                        <a:rPr lang="en-US" dirty="0"/>
                        <a:t>Transmission and reception of V2V messages</a:t>
                      </a:r>
                    </a:p>
                    <a:p>
                      <a:pPr marL="285750" indent="-285750">
                        <a:buFont typeface="Arial" panose="020B0604020202020204" pitchFamily="34" charset="0"/>
                        <a:buChar char="•"/>
                      </a:pPr>
                      <a:r>
                        <a:rPr lang="en-US" dirty="0"/>
                        <a:t>Peripherals </a:t>
                      </a:r>
                    </a:p>
                    <a:p>
                      <a:pPr marL="285750" indent="-285750">
                        <a:buFont typeface="Arial" panose="020B0604020202020204" pitchFamily="34" charset="0"/>
                        <a:buChar char="•"/>
                      </a:pPr>
                      <a:r>
                        <a:rPr lang="en-US" dirty="0"/>
                        <a:t>Interfaces for supporting the vehicle modules</a:t>
                      </a:r>
                    </a:p>
                    <a:p>
                      <a:pPr marL="285750" indent="-285750">
                        <a:buFont typeface="Arial" panose="020B0604020202020204" pitchFamily="34" charset="0"/>
                        <a:buChar char="•"/>
                      </a:pPr>
                      <a:r>
                        <a:rPr lang="en-US" dirty="0"/>
                        <a:t>Hardware Security</a:t>
                      </a:r>
                    </a:p>
                  </a:txBody>
                  <a:tcPr/>
                </a:tc>
                <a:extLst>
                  <a:ext uri="{0D108BD9-81ED-4DB2-BD59-A6C34878D82A}">
                    <a16:rowId xmlns:a16="http://schemas.microsoft.com/office/drawing/2014/main" val="1374867208"/>
                  </a:ext>
                </a:extLst>
              </a:tr>
            </a:tbl>
          </a:graphicData>
        </a:graphic>
      </p:graphicFrame>
      <p:cxnSp>
        <p:nvCxnSpPr>
          <p:cNvPr id="11" name="Straight Arrow Connector 10">
            <a:extLst>
              <a:ext uri="{FF2B5EF4-FFF2-40B4-BE49-F238E27FC236}">
                <a16:creationId xmlns:a16="http://schemas.microsoft.com/office/drawing/2014/main" id="{3092FFF9-C3A1-2249-996B-3B425AE03C3C}"/>
              </a:ext>
            </a:extLst>
          </p:cNvPr>
          <p:cNvCxnSpPr/>
          <p:nvPr/>
        </p:nvCxnSpPr>
        <p:spPr>
          <a:xfrm>
            <a:off x="4056845" y="932543"/>
            <a:ext cx="347730" cy="0"/>
          </a:xfrm>
          <a:prstGeom prst="straightConnector1">
            <a:avLst/>
          </a:prstGeom>
          <a:ln w="38100">
            <a:solidFill>
              <a:srgbClr val="F15F7A"/>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546D51D-466F-0B4A-A7D2-D1114E6424CD}"/>
              </a:ext>
            </a:extLst>
          </p:cNvPr>
          <p:cNvCxnSpPr/>
          <p:nvPr/>
        </p:nvCxnSpPr>
        <p:spPr>
          <a:xfrm>
            <a:off x="4056845" y="1896312"/>
            <a:ext cx="347730" cy="0"/>
          </a:xfrm>
          <a:prstGeom prst="straightConnector1">
            <a:avLst/>
          </a:prstGeom>
          <a:ln w="38100">
            <a:solidFill>
              <a:srgbClr val="F15F7A"/>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CC26C8-728A-9645-A7BD-7341C210E434}"/>
              </a:ext>
            </a:extLst>
          </p:cNvPr>
          <p:cNvCxnSpPr/>
          <p:nvPr/>
        </p:nvCxnSpPr>
        <p:spPr>
          <a:xfrm>
            <a:off x="4056845" y="2900865"/>
            <a:ext cx="347730" cy="0"/>
          </a:xfrm>
          <a:prstGeom prst="straightConnector1">
            <a:avLst/>
          </a:prstGeom>
          <a:ln w="38100">
            <a:solidFill>
              <a:srgbClr val="F15F7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E8E946-DFF0-2C49-8FD0-6255843102C3}"/>
              </a:ext>
            </a:extLst>
          </p:cNvPr>
          <p:cNvCxnSpPr/>
          <p:nvPr/>
        </p:nvCxnSpPr>
        <p:spPr>
          <a:xfrm>
            <a:off x="4020073" y="4008447"/>
            <a:ext cx="347730" cy="0"/>
          </a:xfrm>
          <a:prstGeom prst="straightConnector1">
            <a:avLst/>
          </a:prstGeom>
          <a:ln w="38100">
            <a:solidFill>
              <a:srgbClr val="F15F7A"/>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29EC1FD-C7C5-A34E-9487-9AAF35089394}"/>
              </a:ext>
            </a:extLst>
          </p:cNvPr>
          <p:cNvSpPr txBox="1"/>
          <p:nvPr/>
        </p:nvSpPr>
        <p:spPr>
          <a:xfrm>
            <a:off x="1117870" y="4897279"/>
            <a:ext cx="5203669" cy="246221"/>
          </a:xfrm>
          <a:prstGeom prst="rect">
            <a:avLst/>
          </a:prstGeom>
          <a:noFill/>
        </p:spPr>
        <p:txBody>
          <a:bodyPr wrap="none" rtlCol="0">
            <a:spAutoFit/>
          </a:bodyPr>
          <a:lstStyle/>
          <a:p>
            <a:r>
              <a:rPr lang="en-IE" sz="1000" dirty="0"/>
              <a:t>[1] R. </a:t>
            </a:r>
            <a:r>
              <a:rPr lang="en-IE" sz="1000" dirty="0" err="1"/>
              <a:t>Miucic</a:t>
            </a:r>
            <a:r>
              <a:rPr lang="en-IE" sz="1000" dirty="0"/>
              <a:t>, </a:t>
            </a:r>
            <a:r>
              <a:rPr lang="en-IE" sz="1000" i="1" dirty="0"/>
              <a:t>Connected Vehicles: Intelligent Transport Systems</a:t>
            </a:r>
            <a:r>
              <a:rPr lang="en-IE" sz="1000" dirty="0"/>
              <a:t>. Detroit: Springer, 2019. </a:t>
            </a:r>
            <a:endParaRPr lang="en-US" sz="1000" dirty="0"/>
          </a:p>
        </p:txBody>
      </p:sp>
      <p:sp>
        <p:nvSpPr>
          <p:cNvPr id="3" name="TextBox 2">
            <a:extLst>
              <a:ext uri="{FF2B5EF4-FFF2-40B4-BE49-F238E27FC236}">
                <a16:creationId xmlns:a16="http://schemas.microsoft.com/office/drawing/2014/main" id="{FA0CAC16-17A5-2842-B18F-C9EBF9697414}"/>
              </a:ext>
            </a:extLst>
          </p:cNvPr>
          <p:cNvSpPr txBox="1"/>
          <p:nvPr/>
        </p:nvSpPr>
        <p:spPr>
          <a:xfrm>
            <a:off x="3889421" y="4508965"/>
            <a:ext cx="44114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151173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18ED527-13E7-8F4B-9063-52A810B28712}"/>
              </a:ext>
            </a:extLst>
          </p:cNvPr>
          <p:cNvSpPr txBox="1"/>
          <p:nvPr/>
        </p:nvSpPr>
        <p:spPr>
          <a:xfrm>
            <a:off x="439783" y="309592"/>
            <a:ext cx="826443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Lot of research currently in this area in </a:t>
            </a:r>
            <a:r>
              <a:rPr lang="en-IE" dirty="0"/>
              <a:t>C-V2X, DSRC, ITS-G5, credential management</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Advent of 5G communication enabling low-latency cellular communication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E" dirty="0"/>
              <a:t>Competing standards in the industry </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US" dirty="0"/>
              <a:t>Keeping these devices safe remains a challenge – Public Key Infrastructure (PKI) is convoluted and inefficient </a:t>
            </a:r>
            <a:r>
              <a:rPr lang="en-IE" dirty="0"/>
              <a:t>- hardware security certifications can take months to revoke</a:t>
            </a:r>
          </a:p>
          <a:p>
            <a:endParaRPr lang="en-US" dirty="0"/>
          </a:p>
          <a:p>
            <a:pPr marL="285750" indent="-285750">
              <a:buFont typeface="Arial" panose="020B0604020202020204" pitchFamily="34" charset="0"/>
              <a:buChar char="•"/>
            </a:pPr>
            <a:r>
              <a:rPr lang="en-IE" dirty="0"/>
              <a:t>30% of V2X applications will be non-safety related by 2027</a:t>
            </a:r>
            <a:r>
              <a:rPr lang="en-IE" baseline="30000" dirty="0"/>
              <a:t>1  </a:t>
            </a: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39554D79-AF3C-424F-93C2-2AE4BDE6B9A8}"/>
              </a:ext>
            </a:extLst>
          </p:cNvPr>
          <p:cNvSpPr txBox="1"/>
          <p:nvPr/>
        </p:nvSpPr>
        <p:spPr>
          <a:xfrm>
            <a:off x="781299" y="3856882"/>
            <a:ext cx="7654364" cy="923330"/>
          </a:xfrm>
          <a:prstGeom prst="rect">
            <a:avLst/>
          </a:prstGeom>
          <a:solidFill>
            <a:srgbClr val="798A96"/>
          </a:solidFill>
        </p:spPr>
        <p:txBody>
          <a:bodyPr wrap="square" rtlCol="0">
            <a:spAutoFit/>
          </a:bodyPr>
          <a:lstStyle/>
          <a:p>
            <a:r>
              <a:rPr lang="en-US" b="1" dirty="0">
                <a:solidFill>
                  <a:schemeClr val="bg1"/>
                </a:solidFill>
              </a:rPr>
              <a:t>This research will explore new ways that vehicles can communicate for </a:t>
            </a:r>
            <a:r>
              <a:rPr lang="en-IE" b="1" dirty="0">
                <a:solidFill>
                  <a:schemeClr val="bg1"/>
                </a:solidFill>
              </a:rPr>
              <a:t>non-safety-critical V2X applications, </a:t>
            </a:r>
            <a:r>
              <a:rPr lang="en-US" b="1" dirty="0">
                <a:solidFill>
                  <a:schemeClr val="bg1"/>
                </a:solidFill>
              </a:rPr>
              <a:t>securely, ubiquitously and at scale.  </a:t>
            </a:r>
          </a:p>
        </p:txBody>
      </p:sp>
      <p:sp>
        <p:nvSpPr>
          <p:cNvPr id="2" name="TextBox 1">
            <a:extLst>
              <a:ext uri="{FF2B5EF4-FFF2-40B4-BE49-F238E27FC236}">
                <a16:creationId xmlns:a16="http://schemas.microsoft.com/office/drawing/2014/main" id="{6AA79781-232B-2E44-9031-AB0D0DCD196F}"/>
              </a:ext>
            </a:extLst>
          </p:cNvPr>
          <p:cNvSpPr txBox="1"/>
          <p:nvPr/>
        </p:nvSpPr>
        <p:spPr>
          <a:xfrm>
            <a:off x="960895" y="4833908"/>
            <a:ext cx="6691255" cy="261610"/>
          </a:xfrm>
          <a:prstGeom prst="rect">
            <a:avLst/>
          </a:prstGeom>
          <a:noFill/>
        </p:spPr>
        <p:txBody>
          <a:bodyPr wrap="none" rtlCol="0">
            <a:spAutoFit/>
          </a:bodyPr>
          <a:lstStyle/>
          <a:p>
            <a:r>
              <a:rPr lang="en-US" sz="1100" dirty="0"/>
              <a:t>1. ABI Research: https://</a:t>
            </a:r>
            <a:r>
              <a:rPr lang="en-US" sz="1100" dirty="0" err="1"/>
              <a:t>www.abiresearch.com</a:t>
            </a:r>
            <a:r>
              <a:rPr lang="en-US" sz="1100" dirty="0"/>
              <a:t>/press/by-2027-30-of-v2x-applications-will-be-non-safety-/</a:t>
            </a:r>
          </a:p>
        </p:txBody>
      </p:sp>
    </p:spTree>
    <p:extLst>
      <p:ext uri="{BB962C8B-B14F-4D97-AF65-F5344CB8AC3E}">
        <p14:creationId xmlns:p14="http://schemas.microsoft.com/office/powerpoint/2010/main" val="317010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T Sligo Powerpoint 2021 16-9" id="{10D5AC8B-68B0-4C99-A813-52CE21679107}" vid="{28686B3B-6F02-477E-B037-3213C76FFE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8D6B9EDB7CCA43A4C2A825E6EBBB12" ma:contentTypeVersion="12" ma:contentTypeDescription="Create a new document." ma:contentTypeScope="" ma:versionID="5111e7a1b2d620313504849bd179d401">
  <xsd:schema xmlns:xsd="http://www.w3.org/2001/XMLSchema" xmlns:xs="http://www.w3.org/2001/XMLSchema" xmlns:p="http://schemas.microsoft.com/office/2006/metadata/properties" xmlns:ns2="ee00c97e-4413-4a4a-beea-d1b8f017218f" xmlns:ns3="347b5e9e-6bf1-4ec3-85df-8278931820e8" targetNamespace="http://schemas.microsoft.com/office/2006/metadata/properties" ma:root="true" ma:fieldsID="d8acd5eddaac86982f19a6896a9dd4b9" ns2:_="" ns3:_="">
    <xsd:import namespace="ee00c97e-4413-4a4a-beea-d1b8f017218f"/>
    <xsd:import namespace="347b5e9e-6bf1-4ec3-85df-8278931820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00c97e-4413-4a4a-beea-d1b8f01721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7b5e9e-6bf1-4ec3-85df-8278931820e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8CEAC-DE1A-4C7F-8FB0-12C323361778}">
  <ds:schemaRefs>
    <ds:schemaRef ds:uri="http://schemas.microsoft.com/sharepoint/v3/contenttype/forms"/>
  </ds:schemaRefs>
</ds:datastoreItem>
</file>

<file path=customXml/itemProps2.xml><?xml version="1.0" encoding="utf-8"?>
<ds:datastoreItem xmlns:ds="http://schemas.openxmlformats.org/officeDocument/2006/customXml" ds:itemID="{F4F03749-AB21-49EA-B590-2AEA59E1066B}">
  <ds:schemaRefs>
    <ds:schemaRef ds:uri="http://purl.org/dc/terms/"/>
    <ds:schemaRef ds:uri="347b5e9e-6bf1-4ec3-85df-8278931820e8"/>
    <ds:schemaRef ds:uri="ee00c97e-4413-4a4a-beea-d1b8f017218f"/>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CAC53187-846C-47F0-94E5-75F4C96B9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00c97e-4413-4a4a-beea-d1b8f017218f"/>
    <ds:schemaRef ds:uri="347b5e9e-6bf1-4ec3-85df-827893182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4184</TotalTime>
  <Words>2706</Words>
  <Application>Microsoft Macintosh PowerPoint</Application>
  <PresentationFormat>On-screen Show (16:9)</PresentationFormat>
  <Paragraphs>336</Paragraphs>
  <Slides>22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 Math</vt:lpstr>
      <vt:lpstr>Times New Roman</vt:lpstr>
      <vt:lpstr>Office Theme</vt:lpstr>
      <vt:lpstr>Examining Distributed Ledger Technologies for V2X Communication A Road Condition Monitoring Application using the IOTA Framework</vt:lpstr>
      <vt:lpstr>Presentation Summary </vt:lpstr>
      <vt:lpstr>1. Introduction</vt:lpstr>
      <vt:lpstr>PowerPoint Presentation</vt:lpstr>
      <vt:lpstr>2. V2X Communication</vt:lpstr>
      <vt:lpstr>PowerPoint Presentation</vt:lpstr>
      <vt:lpstr>PowerPoint Presentation</vt:lpstr>
      <vt:lpstr>PowerPoint Presentation</vt:lpstr>
      <vt:lpstr>PowerPoint Presentation</vt:lpstr>
      <vt:lpstr>3. Distributed Ledger Technology (DLT)</vt:lpstr>
      <vt:lpstr>PowerPoint Presentation</vt:lpstr>
      <vt:lpstr>PowerPoint Presentation</vt:lpstr>
      <vt:lpstr>PowerPoint Presentation</vt:lpstr>
      <vt:lpstr>4. The IOTA Framework</vt:lpstr>
      <vt:lpstr>PowerPoint Presentation</vt:lpstr>
      <vt:lpstr>PowerPoint Presentation</vt:lpstr>
      <vt:lpstr>PowerPoint Presentation</vt:lpstr>
      <vt:lpstr>6. Research Objectives, Scope and Plan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Title Slide</dc:title>
  <dc:creator>J O'Connor</dc:creator>
  <cp:lastModifiedBy>J O'Connor</cp:lastModifiedBy>
  <cp:revision>13</cp:revision>
  <dcterms:created xsi:type="dcterms:W3CDTF">2021-12-07T17:55:28Z</dcterms:created>
  <dcterms:modified xsi:type="dcterms:W3CDTF">2021-12-10T15:41:06Z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0x010100738D6B9EDB7CCA43A4C2A825E6EBBB12</vt:lpwstr>
  </property>
</Properties>
</file>